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4" r:id="rId18"/>
    <p:sldId id="272" r:id="rId19"/>
    <p:sldId id="273" r:id="rId20"/>
    <p:sldId id="275" r:id="rId21"/>
    <p:sldId id="276" r:id="rId22"/>
    <p:sldId id="277" r:id="rId23"/>
    <p:sldId id="278" r:id="rId24"/>
    <p:sldId id="280" r:id="rId25"/>
    <p:sldId id="279" r:id="rId26"/>
    <p:sldId id="281" r:id="rId27"/>
    <p:sldId id="282" r:id="rId28"/>
    <p:sldId id="283" r:id="rId29"/>
    <p:sldId id="287" r:id="rId30"/>
    <p:sldId id="284" r:id="rId31"/>
    <p:sldId id="285" r:id="rId32"/>
    <p:sldId id="286" r:id="rId33"/>
    <p:sldId id="288" r:id="rId34"/>
    <p:sldId id="290" r:id="rId35"/>
    <p:sldId id="289"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825" autoAdjust="0"/>
    <p:restoredTop sz="94660"/>
  </p:normalViewPr>
  <p:slideViewPr>
    <p:cSldViewPr snapToGrid="0">
      <p:cViewPr varScale="1">
        <p:scale>
          <a:sx n="66" d="100"/>
          <a:sy n="66" d="100"/>
        </p:scale>
        <p:origin x="64" y="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png>
</file>

<file path=ppt/media/image11.png>
</file>

<file path=ppt/media/image12.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F9263-1657-48F7-8D5D-D40CCDA2D1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707453A-2FCC-4F5D-8A64-C568B5F016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8D7690A-086A-4B61-8469-260CD394E91C}"/>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5" name="Footer Placeholder 4">
            <a:extLst>
              <a:ext uri="{FF2B5EF4-FFF2-40B4-BE49-F238E27FC236}">
                <a16:creationId xmlns:a16="http://schemas.microsoft.com/office/drawing/2014/main" id="{B1D94691-BEB8-45EA-9099-7650FE2FEA0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584C687-0F27-4536-A151-ABEF9C6D21A3}"/>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2876759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CD618-32EE-49FA-9B93-A5C8E0E9B2C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DFF67BB-7F0C-4668-9D4C-0D6047A9F81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FF958F-F65E-4AE2-942F-C79EDFBFB1CB}"/>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5" name="Footer Placeholder 4">
            <a:extLst>
              <a:ext uri="{FF2B5EF4-FFF2-40B4-BE49-F238E27FC236}">
                <a16:creationId xmlns:a16="http://schemas.microsoft.com/office/drawing/2014/main" id="{2F2FE7F2-141E-4730-9D21-77B49ACF90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FAE808F-898F-42A4-9FD3-9F14CA187266}"/>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475449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16C26A-6189-432B-B298-50D757E97DF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7E330D0-6B80-4B7B-BAA0-23D28792950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F3BD97-6B37-4FD4-A9AA-EB5A58212FED}"/>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5" name="Footer Placeholder 4">
            <a:extLst>
              <a:ext uri="{FF2B5EF4-FFF2-40B4-BE49-F238E27FC236}">
                <a16:creationId xmlns:a16="http://schemas.microsoft.com/office/drawing/2014/main" id="{DA6E1F57-5FBC-4A5F-AC9B-63D88E9CEBE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F76365-8E98-4386-B43C-0A0CDD8FE722}"/>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1880047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47F36-E63C-42D2-BE33-5EA0AEDC912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AC58531-86EA-41C6-8A8D-7967BE38FD1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0409EF5-BB04-4335-A72A-880397712B51}"/>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5" name="Footer Placeholder 4">
            <a:extLst>
              <a:ext uri="{FF2B5EF4-FFF2-40B4-BE49-F238E27FC236}">
                <a16:creationId xmlns:a16="http://schemas.microsoft.com/office/drawing/2014/main" id="{BAE1E9D2-3D44-4292-80A6-CDA11E35C32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F6AC2E-D2C4-4DE6-BDEB-4675ADFFDC41}"/>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79511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D2496-4521-42EE-9C8D-E941E10C11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CF80E0F-8DF5-48D6-A37A-671239CFE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7A4D68B-F359-415F-A498-F06BA1D48A30}"/>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5" name="Footer Placeholder 4">
            <a:extLst>
              <a:ext uri="{FF2B5EF4-FFF2-40B4-BE49-F238E27FC236}">
                <a16:creationId xmlns:a16="http://schemas.microsoft.com/office/drawing/2014/main" id="{973686E7-E731-41DC-8513-C40149193F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FD122A-21A7-4EF7-8ADE-3148B0CD30D1}"/>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2246711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A80AE-BE2F-45B6-9A3F-F6A048EFE6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4533BB-51F1-446E-ADA4-ED1DE7BE2CB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99A32D4-A6DB-4E38-9AC9-3D01131D184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C4B9885-3A72-48E7-9E8B-C5DCEB362640}"/>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6" name="Footer Placeholder 5">
            <a:extLst>
              <a:ext uri="{FF2B5EF4-FFF2-40B4-BE49-F238E27FC236}">
                <a16:creationId xmlns:a16="http://schemas.microsoft.com/office/drawing/2014/main" id="{D5263771-7E7D-42A9-9A95-237F4203957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14EBA69-6D7B-4686-9FF7-75B76CA26E83}"/>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829197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D86A1-F15F-4DA0-B845-4D14D2948FA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EF079EB-7654-4CDE-BF2C-0E95B749CA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6EECB15-F60A-4836-836B-BF4A1981A0E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4482C21-5F3B-4CC8-9BD3-5D5D214692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399D724-2FE7-43C8-B9E8-B0CEAE8A4C3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2DF0CB7-6188-4250-AD13-0C7FB061F05A}"/>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8" name="Footer Placeholder 7">
            <a:extLst>
              <a:ext uri="{FF2B5EF4-FFF2-40B4-BE49-F238E27FC236}">
                <a16:creationId xmlns:a16="http://schemas.microsoft.com/office/drawing/2014/main" id="{DDF242CD-774D-4F40-A89A-319037BA40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2E07FEF-D202-4849-926F-84EE9A8672F6}"/>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2703053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AEFF7-14FC-4D59-A734-C0940DB3F41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E60E161-94AD-4D42-AF3A-9B1370905127}"/>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4" name="Footer Placeholder 3">
            <a:extLst>
              <a:ext uri="{FF2B5EF4-FFF2-40B4-BE49-F238E27FC236}">
                <a16:creationId xmlns:a16="http://schemas.microsoft.com/office/drawing/2014/main" id="{8DCBCFE1-987B-440B-BEA1-4E75367E64E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5A9FEB7-352B-4A9F-9D00-0E74D8698A27}"/>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3834976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81F3FB-23A4-49DD-B8E8-300099434807}"/>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3" name="Footer Placeholder 2">
            <a:extLst>
              <a:ext uri="{FF2B5EF4-FFF2-40B4-BE49-F238E27FC236}">
                <a16:creationId xmlns:a16="http://schemas.microsoft.com/office/drawing/2014/main" id="{71CE2323-5712-4404-8105-A55409ADEE7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65C4E43-57AA-48C9-9691-0DB161D79708}"/>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3860789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5002F-E591-437E-829E-068A480439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85B833D-72F8-49B6-AC06-6722114F81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A69277F-0E09-4985-B608-4416412027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01B7551-FD5F-4973-9B6D-73F8E19E6057}"/>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6" name="Footer Placeholder 5">
            <a:extLst>
              <a:ext uri="{FF2B5EF4-FFF2-40B4-BE49-F238E27FC236}">
                <a16:creationId xmlns:a16="http://schemas.microsoft.com/office/drawing/2014/main" id="{527C9D07-A1D3-4EF8-AC89-718C15BB7F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0AB7374-8732-429A-86EF-1DAAE202E2FC}"/>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1235505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7EA0E-A017-4ED1-9AC8-31F6803132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7A7281B-6DA0-4D46-BB52-7C00AAFE8E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98AEDCD-B76B-4332-AFC8-384D9CCD46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365C67B-AA96-40BE-8E93-AD0FE7128D69}"/>
              </a:ext>
            </a:extLst>
          </p:cNvPr>
          <p:cNvSpPr>
            <a:spLocks noGrp="1"/>
          </p:cNvSpPr>
          <p:nvPr>
            <p:ph type="dt" sz="half" idx="10"/>
          </p:nvPr>
        </p:nvSpPr>
        <p:spPr/>
        <p:txBody>
          <a:bodyPr/>
          <a:lstStyle/>
          <a:p>
            <a:fld id="{B1217CC3-8259-48F7-A61B-FA5F02A0782C}" type="datetimeFigureOut">
              <a:rPr lang="en-IN" smtClean="0"/>
              <a:t>15-02-2019</a:t>
            </a:fld>
            <a:endParaRPr lang="en-IN"/>
          </a:p>
        </p:txBody>
      </p:sp>
      <p:sp>
        <p:nvSpPr>
          <p:cNvPr id="6" name="Footer Placeholder 5">
            <a:extLst>
              <a:ext uri="{FF2B5EF4-FFF2-40B4-BE49-F238E27FC236}">
                <a16:creationId xmlns:a16="http://schemas.microsoft.com/office/drawing/2014/main" id="{8BA119E1-38D2-4B4F-A624-94B57EA2AF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D5EE675-8119-4E23-95AC-B9799283963A}"/>
              </a:ext>
            </a:extLst>
          </p:cNvPr>
          <p:cNvSpPr>
            <a:spLocks noGrp="1"/>
          </p:cNvSpPr>
          <p:nvPr>
            <p:ph type="sldNum" sz="quarter" idx="12"/>
          </p:nvPr>
        </p:nvSpPr>
        <p:spPr/>
        <p:txBody>
          <a:bodyPr/>
          <a:lstStyle/>
          <a:p>
            <a:fld id="{714D0F03-0F74-42F4-A7EF-A870B983B6AB}" type="slidenum">
              <a:rPr lang="en-IN" smtClean="0"/>
              <a:t>‹#›</a:t>
            </a:fld>
            <a:endParaRPr lang="en-IN"/>
          </a:p>
        </p:txBody>
      </p:sp>
    </p:spTree>
    <p:extLst>
      <p:ext uri="{BB962C8B-B14F-4D97-AF65-F5344CB8AC3E}">
        <p14:creationId xmlns:p14="http://schemas.microsoft.com/office/powerpoint/2010/main" val="3310232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6AA8A6-BAD1-4779-926B-DE9CD8F81F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764AC09-57A3-4354-9E3B-E9557A66A9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489F463-1136-409E-8411-61966AE93F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217CC3-8259-48F7-A61B-FA5F02A0782C}" type="datetimeFigureOut">
              <a:rPr lang="en-IN" smtClean="0"/>
              <a:t>15-02-2019</a:t>
            </a:fld>
            <a:endParaRPr lang="en-IN"/>
          </a:p>
        </p:txBody>
      </p:sp>
      <p:sp>
        <p:nvSpPr>
          <p:cNvPr id="5" name="Footer Placeholder 4">
            <a:extLst>
              <a:ext uri="{FF2B5EF4-FFF2-40B4-BE49-F238E27FC236}">
                <a16:creationId xmlns:a16="http://schemas.microsoft.com/office/drawing/2014/main" id="{E936DC3A-FC03-430C-8522-5607CC0FBC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D7B12A8-8EDE-4854-9189-A6324B632C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4D0F03-0F74-42F4-A7EF-A870B983B6AB}" type="slidenum">
              <a:rPr lang="en-IN" smtClean="0"/>
              <a:t>‹#›</a:t>
            </a:fld>
            <a:endParaRPr lang="en-IN"/>
          </a:p>
        </p:txBody>
      </p:sp>
    </p:spTree>
    <p:extLst>
      <p:ext uri="{BB962C8B-B14F-4D97-AF65-F5344CB8AC3E}">
        <p14:creationId xmlns:p14="http://schemas.microsoft.com/office/powerpoint/2010/main" val="29604700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techterms.com/definition/router" TargetMode="External"/><Relationship Id="rId2" Type="http://schemas.openxmlformats.org/officeDocument/2006/relationships/hyperlink" Target="https://techterms.com/definition/ip_address"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hyperlink" Target="https://www.webopedia.com/TERM/L/local_area_network_LAN.html" TargetMode="External"/><Relationship Id="rId2" Type="http://schemas.openxmlformats.org/officeDocument/2006/relationships/hyperlink" Target="https://www.webopedia.com/TERM/I/Internet.html" TargetMode="External"/><Relationship Id="rId1" Type="http://schemas.openxmlformats.org/officeDocument/2006/relationships/slideLayout" Target="../slideLayouts/slideLayout2.xml"/><Relationship Id="rId4" Type="http://schemas.openxmlformats.org/officeDocument/2006/relationships/hyperlink" Target="https://www.webopedia.com/TERM/I/IP_address.ht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www.google.com/"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www.whatismyip.com/what-is-an-ip-address/?iref=iwl-c"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hyperlink" Target="http://www.example.com/"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HTTPS" TargetMode="External"/><Relationship Id="rId2" Type="http://schemas.openxmlformats.org/officeDocument/2006/relationships/hyperlink" Target="https://en.wikipedia.org/wiki/HTTP"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developer.mozilla.org/en-US/docs/Glossary/protoco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2DBD-F00A-4774-B248-A58AC81E7F1F}"/>
              </a:ext>
            </a:extLst>
          </p:cNvPr>
          <p:cNvSpPr>
            <a:spLocks noGrp="1"/>
          </p:cNvSpPr>
          <p:nvPr>
            <p:ph type="ctrTitle"/>
          </p:nvPr>
        </p:nvSpPr>
        <p:spPr/>
        <p:txBody>
          <a:bodyPr/>
          <a:lstStyle/>
          <a:p>
            <a:r>
              <a:rPr lang="en-IN" dirty="0"/>
              <a:t>Internet Forensics</a:t>
            </a:r>
          </a:p>
        </p:txBody>
      </p:sp>
      <p:sp>
        <p:nvSpPr>
          <p:cNvPr id="3" name="Subtitle 2">
            <a:extLst>
              <a:ext uri="{FF2B5EF4-FFF2-40B4-BE49-F238E27FC236}">
                <a16:creationId xmlns:a16="http://schemas.microsoft.com/office/drawing/2014/main" id="{CCDC6C3E-7A8E-489D-AB26-B51D1FE0DCCF}"/>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16321420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82B41-E6EF-47BF-B30D-E79A2580FA23}"/>
              </a:ext>
            </a:extLst>
          </p:cNvPr>
          <p:cNvSpPr>
            <a:spLocks noGrp="1"/>
          </p:cNvSpPr>
          <p:nvPr>
            <p:ph type="title"/>
          </p:nvPr>
        </p:nvSpPr>
        <p:spPr/>
        <p:txBody>
          <a:bodyPr/>
          <a:lstStyle/>
          <a:p>
            <a:r>
              <a:rPr lang="en-IN" dirty="0"/>
              <a:t>http request header:</a:t>
            </a:r>
          </a:p>
        </p:txBody>
      </p:sp>
      <p:sp>
        <p:nvSpPr>
          <p:cNvPr id="3" name="Content Placeholder 2">
            <a:extLst>
              <a:ext uri="{FF2B5EF4-FFF2-40B4-BE49-F238E27FC236}">
                <a16:creationId xmlns:a16="http://schemas.microsoft.com/office/drawing/2014/main" id="{476061CB-1031-4A9F-A274-F11EA85D4625}"/>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8671F9CC-463F-426F-99EF-5CE7D9AA59FE}"/>
              </a:ext>
            </a:extLst>
          </p:cNvPr>
          <p:cNvPicPr>
            <a:picLocks noChangeAspect="1"/>
          </p:cNvPicPr>
          <p:nvPr/>
        </p:nvPicPr>
        <p:blipFill rotWithShape="1">
          <a:blip r:embed="rId2"/>
          <a:srcRect l="22891" t="24652" r="9297" b="16111"/>
          <a:stretch/>
        </p:blipFill>
        <p:spPr>
          <a:xfrm>
            <a:off x="2028824" y="2500313"/>
            <a:ext cx="8267701" cy="4062412"/>
          </a:xfrm>
          <a:prstGeom prst="rect">
            <a:avLst/>
          </a:prstGeom>
        </p:spPr>
      </p:pic>
    </p:spTree>
    <p:extLst>
      <p:ext uri="{BB962C8B-B14F-4D97-AF65-F5344CB8AC3E}">
        <p14:creationId xmlns:p14="http://schemas.microsoft.com/office/powerpoint/2010/main" val="3848449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3DC8-62C7-49A2-959C-28820F096DE4}"/>
              </a:ext>
            </a:extLst>
          </p:cNvPr>
          <p:cNvSpPr>
            <a:spLocks noGrp="1"/>
          </p:cNvSpPr>
          <p:nvPr>
            <p:ph type="title"/>
          </p:nvPr>
        </p:nvSpPr>
        <p:spPr/>
        <p:txBody>
          <a:bodyPr/>
          <a:lstStyle/>
          <a:p>
            <a:r>
              <a:rPr lang="en-IN" dirty="0"/>
              <a:t>http response header</a:t>
            </a:r>
          </a:p>
        </p:txBody>
      </p:sp>
      <p:sp>
        <p:nvSpPr>
          <p:cNvPr id="3" name="Content Placeholder 2">
            <a:extLst>
              <a:ext uri="{FF2B5EF4-FFF2-40B4-BE49-F238E27FC236}">
                <a16:creationId xmlns:a16="http://schemas.microsoft.com/office/drawing/2014/main" id="{FCE903C6-D623-4F68-A095-D25A8340B3B4}"/>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EA9D3D14-BE63-4797-A349-2E5112C61FE4}"/>
              </a:ext>
            </a:extLst>
          </p:cNvPr>
          <p:cNvPicPr>
            <a:picLocks noChangeAspect="1"/>
          </p:cNvPicPr>
          <p:nvPr/>
        </p:nvPicPr>
        <p:blipFill rotWithShape="1">
          <a:blip r:embed="rId2"/>
          <a:srcRect l="24844" t="18471" r="9219" b="12500"/>
          <a:stretch/>
        </p:blipFill>
        <p:spPr>
          <a:xfrm>
            <a:off x="2076449" y="1181100"/>
            <a:ext cx="8039101" cy="4733926"/>
          </a:xfrm>
          <a:prstGeom prst="rect">
            <a:avLst/>
          </a:prstGeom>
        </p:spPr>
      </p:pic>
    </p:spTree>
    <p:extLst>
      <p:ext uri="{BB962C8B-B14F-4D97-AF65-F5344CB8AC3E}">
        <p14:creationId xmlns:p14="http://schemas.microsoft.com/office/powerpoint/2010/main" val="3098202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C6803-0D44-4EBA-ABE2-314440689E55}"/>
              </a:ext>
            </a:extLst>
          </p:cNvPr>
          <p:cNvSpPr>
            <a:spLocks noGrp="1"/>
          </p:cNvSpPr>
          <p:nvPr>
            <p:ph type="title"/>
          </p:nvPr>
        </p:nvSpPr>
        <p:spPr/>
        <p:txBody>
          <a:bodyPr/>
          <a:lstStyle/>
          <a:p>
            <a:br>
              <a:rPr lang="en-IN" dirty="0"/>
            </a:br>
            <a:r>
              <a:rPr lang="en-IN" b="1" dirty="0"/>
              <a:t>Peer-to-</a:t>
            </a:r>
            <a:r>
              <a:rPr lang="en-IN" b="1" dirty="0" err="1"/>
              <a:t>PeerNetworks</a:t>
            </a:r>
            <a:endParaRPr lang="en-IN" dirty="0"/>
          </a:p>
        </p:txBody>
      </p:sp>
      <p:sp>
        <p:nvSpPr>
          <p:cNvPr id="3" name="Content Placeholder 2">
            <a:extLst>
              <a:ext uri="{FF2B5EF4-FFF2-40B4-BE49-F238E27FC236}">
                <a16:creationId xmlns:a16="http://schemas.microsoft.com/office/drawing/2014/main" id="{CB15A736-064B-41A5-B113-F371AE3E383D}"/>
              </a:ext>
            </a:extLst>
          </p:cNvPr>
          <p:cNvSpPr>
            <a:spLocks noGrp="1"/>
          </p:cNvSpPr>
          <p:nvPr>
            <p:ph idx="1"/>
          </p:nvPr>
        </p:nvSpPr>
        <p:spPr/>
        <p:txBody>
          <a:bodyPr>
            <a:normAutofit/>
          </a:bodyPr>
          <a:lstStyle/>
          <a:p>
            <a:r>
              <a:rPr lang="en-IN" dirty="0"/>
              <a:t>In a P2P network, the "peers" are computer systems which are connected to each other via the Internet</a:t>
            </a:r>
          </a:p>
          <a:p>
            <a:r>
              <a:rPr lang="en-IN" dirty="0"/>
              <a:t>The only requirements for a computer to join a peer-to-peer network are an Internet connection and P2P software. </a:t>
            </a:r>
          </a:p>
          <a:p>
            <a:r>
              <a:rPr lang="en-IN" dirty="0"/>
              <a:t>Common P2P software programs include </a:t>
            </a:r>
            <a:r>
              <a:rPr lang="en-IN" dirty="0" err="1"/>
              <a:t>Kazaa</a:t>
            </a:r>
            <a:r>
              <a:rPr lang="en-IN" dirty="0"/>
              <a:t>, </a:t>
            </a:r>
            <a:r>
              <a:rPr lang="en-IN" dirty="0" err="1"/>
              <a:t>Limewire</a:t>
            </a:r>
            <a:r>
              <a:rPr lang="en-IN" dirty="0"/>
              <a:t>, </a:t>
            </a:r>
            <a:r>
              <a:rPr lang="en-IN" dirty="0" err="1"/>
              <a:t>BearShare</a:t>
            </a:r>
            <a:r>
              <a:rPr lang="en-IN" dirty="0"/>
              <a:t>, Morpheus, and Acquisition.net</a:t>
            </a:r>
          </a:p>
          <a:p>
            <a:endParaRPr lang="en-IN" dirty="0"/>
          </a:p>
          <a:p>
            <a:r>
              <a:rPr lang="en-IN" dirty="0"/>
              <a:t>Two applications that have made a significant impact in the field: BitTorrent and the Blockchain.</a:t>
            </a:r>
          </a:p>
        </p:txBody>
      </p:sp>
    </p:spTree>
    <p:extLst>
      <p:ext uri="{BB962C8B-B14F-4D97-AF65-F5344CB8AC3E}">
        <p14:creationId xmlns:p14="http://schemas.microsoft.com/office/powerpoint/2010/main" val="38009987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65709-5C67-4999-96E9-3CF748911533}"/>
              </a:ext>
            </a:extLst>
          </p:cNvPr>
          <p:cNvSpPr>
            <a:spLocks noGrp="1"/>
          </p:cNvSpPr>
          <p:nvPr>
            <p:ph type="title"/>
          </p:nvPr>
        </p:nvSpPr>
        <p:spPr/>
        <p:txBody>
          <a:bodyPr/>
          <a:lstStyle/>
          <a:p>
            <a:r>
              <a:rPr lang="en-IN" dirty="0"/>
              <a:t>Caveats</a:t>
            </a:r>
          </a:p>
        </p:txBody>
      </p:sp>
      <p:sp>
        <p:nvSpPr>
          <p:cNvPr id="3" name="Content Placeholder 2">
            <a:extLst>
              <a:ext uri="{FF2B5EF4-FFF2-40B4-BE49-F238E27FC236}">
                <a16:creationId xmlns:a16="http://schemas.microsoft.com/office/drawing/2014/main" id="{26FCD068-4530-417C-BA88-A350A17B6DCD}"/>
              </a:ext>
            </a:extLst>
          </p:cNvPr>
          <p:cNvSpPr>
            <a:spLocks noGrp="1"/>
          </p:cNvSpPr>
          <p:nvPr>
            <p:ph idx="1"/>
          </p:nvPr>
        </p:nvSpPr>
        <p:spPr>
          <a:xfrm>
            <a:off x="838200" y="1825625"/>
            <a:ext cx="10515600" cy="4351338"/>
          </a:xfrm>
        </p:spPr>
        <p:txBody>
          <a:bodyPr/>
          <a:lstStyle/>
          <a:p>
            <a:r>
              <a:rPr lang="en-IN" dirty="0"/>
              <a:t>When you encounter Ip address that appears to be of interest in some digital evidence, there may be several reasons why that address maybe misleading or inaccurate</a:t>
            </a:r>
          </a:p>
          <a:p>
            <a:r>
              <a:rPr lang="en-IN" dirty="0"/>
              <a:t>Two common scenarios :</a:t>
            </a:r>
          </a:p>
          <a:p>
            <a:pPr lvl="1"/>
            <a:r>
              <a:rPr lang="en-IN" dirty="0"/>
              <a:t>Address shared by multiple endpoints</a:t>
            </a:r>
          </a:p>
          <a:p>
            <a:pPr lvl="1"/>
            <a:r>
              <a:rPr lang="en-IN" dirty="0"/>
              <a:t>Address is a proxy for real address</a:t>
            </a:r>
          </a:p>
          <a:p>
            <a:r>
              <a:rPr lang="en-IN" dirty="0"/>
              <a:t>Two common caveats are:</a:t>
            </a:r>
          </a:p>
          <a:p>
            <a:pPr marL="457200" lvl="1" indent="0">
              <a:buNone/>
            </a:pPr>
            <a:r>
              <a:rPr lang="en-IN" dirty="0"/>
              <a:t>1.NAT</a:t>
            </a:r>
          </a:p>
          <a:p>
            <a:pPr marL="457200" lvl="1" indent="0">
              <a:buNone/>
            </a:pPr>
            <a:r>
              <a:rPr lang="en-IN" dirty="0"/>
              <a:t>2. Onion Routing</a:t>
            </a:r>
          </a:p>
          <a:p>
            <a:endParaRPr lang="en-IN" dirty="0"/>
          </a:p>
        </p:txBody>
      </p:sp>
    </p:spTree>
    <p:extLst>
      <p:ext uri="{BB962C8B-B14F-4D97-AF65-F5344CB8AC3E}">
        <p14:creationId xmlns:p14="http://schemas.microsoft.com/office/powerpoint/2010/main" val="2285721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6A4D9-483A-4CF6-A3A0-98BC960CAC91}"/>
              </a:ext>
            </a:extLst>
          </p:cNvPr>
          <p:cNvSpPr>
            <a:spLocks noGrp="1"/>
          </p:cNvSpPr>
          <p:nvPr>
            <p:ph type="title"/>
          </p:nvPr>
        </p:nvSpPr>
        <p:spPr/>
        <p:txBody>
          <a:bodyPr/>
          <a:lstStyle/>
          <a:p>
            <a:r>
              <a:rPr lang="en-IN" dirty="0"/>
              <a:t>NAT</a:t>
            </a:r>
          </a:p>
        </p:txBody>
      </p:sp>
      <p:sp>
        <p:nvSpPr>
          <p:cNvPr id="3" name="Content Placeholder 2">
            <a:extLst>
              <a:ext uri="{FF2B5EF4-FFF2-40B4-BE49-F238E27FC236}">
                <a16:creationId xmlns:a16="http://schemas.microsoft.com/office/drawing/2014/main" id="{B6115AAF-ACF4-4466-8B7C-40D7894144C3}"/>
              </a:ext>
            </a:extLst>
          </p:cNvPr>
          <p:cNvSpPr>
            <a:spLocks noGrp="1"/>
          </p:cNvSpPr>
          <p:nvPr>
            <p:ph idx="1"/>
          </p:nvPr>
        </p:nvSpPr>
        <p:spPr/>
        <p:txBody>
          <a:bodyPr/>
          <a:lstStyle/>
          <a:p>
            <a:r>
              <a:rPr lang="en-IN" dirty="0"/>
              <a:t>Stands for "Network Address Translation.“</a:t>
            </a:r>
          </a:p>
          <a:p>
            <a:r>
              <a:rPr lang="en-IN" dirty="0"/>
              <a:t> NAT translates the IP addresses of computers in a local network to a single </a:t>
            </a:r>
            <a:r>
              <a:rPr lang="en-IN" dirty="0">
                <a:hlinkClick r:id="rId2"/>
              </a:rPr>
              <a:t>IP address</a:t>
            </a:r>
            <a:r>
              <a:rPr lang="en-IN" dirty="0"/>
              <a:t>.</a:t>
            </a:r>
          </a:p>
          <a:p>
            <a:r>
              <a:rPr lang="en-IN" dirty="0"/>
              <a:t> This address is often used by the </a:t>
            </a:r>
            <a:r>
              <a:rPr lang="en-IN" dirty="0">
                <a:hlinkClick r:id="rId3"/>
              </a:rPr>
              <a:t>router</a:t>
            </a:r>
            <a:r>
              <a:rPr lang="en-IN" dirty="0"/>
              <a:t> that connects the computers to the Internet.</a:t>
            </a:r>
          </a:p>
        </p:txBody>
      </p:sp>
      <p:pic>
        <p:nvPicPr>
          <p:cNvPr id="4" name="Picture 3">
            <a:extLst>
              <a:ext uri="{FF2B5EF4-FFF2-40B4-BE49-F238E27FC236}">
                <a16:creationId xmlns:a16="http://schemas.microsoft.com/office/drawing/2014/main" id="{5C9F895A-B649-4FF3-B708-1349D51BA8CE}"/>
              </a:ext>
            </a:extLst>
          </p:cNvPr>
          <p:cNvPicPr>
            <a:picLocks noChangeAspect="1"/>
          </p:cNvPicPr>
          <p:nvPr/>
        </p:nvPicPr>
        <p:blipFill rotWithShape="1">
          <a:blip r:embed="rId4"/>
          <a:srcRect l="29453" t="47222" r="26797" b="13612"/>
          <a:stretch/>
        </p:blipFill>
        <p:spPr>
          <a:xfrm>
            <a:off x="3428999" y="3933825"/>
            <a:ext cx="5334001" cy="2686050"/>
          </a:xfrm>
          <a:prstGeom prst="rect">
            <a:avLst/>
          </a:prstGeom>
        </p:spPr>
      </p:pic>
    </p:spTree>
    <p:extLst>
      <p:ext uri="{BB962C8B-B14F-4D97-AF65-F5344CB8AC3E}">
        <p14:creationId xmlns:p14="http://schemas.microsoft.com/office/powerpoint/2010/main" val="17208940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2DDAF8-C2B4-4109-BCB1-6BBEEEB4B576}"/>
              </a:ext>
            </a:extLst>
          </p:cNvPr>
          <p:cNvSpPr>
            <a:spLocks noGrp="1"/>
          </p:cNvSpPr>
          <p:nvPr>
            <p:ph idx="1"/>
          </p:nvPr>
        </p:nvSpPr>
        <p:spPr>
          <a:xfrm>
            <a:off x="838200" y="571500"/>
            <a:ext cx="10515600" cy="5605463"/>
          </a:xfrm>
        </p:spPr>
        <p:txBody>
          <a:bodyPr/>
          <a:lstStyle/>
          <a:p>
            <a:endParaRPr lang="en-IN" dirty="0"/>
          </a:p>
          <a:p>
            <a:r>
              <a:rPr lang="en-IN" dirty="0"/>
              <a:t>While surfing on the Internet, you may share an IP address with multiple other users. This is common on shared networks in work places and schools.</a:t>
            </a:r>
          </a:p>
          <a:p>
            <a:r>
              <a:rPr lang="en-IN" dirty="0"/>
              <a:t>Users connected to the same wireless network typically have the same public IP address.</a:t>
            </a:r>
          </a:p>
          <a:p>
            <a:r>
              <a:rPr lang="en-IN" dirty="0"/>
              <a:t>NAT is an </a:t>
            </a:r>
            <a:r>
              <a:rPr lang="en-IN" dirty="0">
                <a:hlinkClick r:id="rId2"/>
              </a:rPr>
              <a:t>Internet</a:t>
            </a:r>
            <a:r>
              <a:rPr lang="en-IN" dirty="0"/>
              <a:t> standard that enables a </a:t>
            </a:r>
            <a:r>
              <a:rPr lang="en-IN" dirty="0">
                <a:hlinkClick r:id="rId3"/>
              </a:rPr>
              <a:t>local-area network (LAN)</a:t>
            </a:r>
            <a:r>
              <a:rPr lang="en-IN" dirty="0"/>
              <a:t> to use one set of </a:t>
            </a:r>
            <a:r>
              <a:rPr lang="en-IN" dirty="0">
                <a:hlinkClick r:id="rId4"/>
              </a:rPr>
              <a:t>IP addresses</a:t>
            </a:r>
            <a:r>
              <a:rPr lang="en-IN" dirty="0"/>
              <a:t> for internal traffic and a second set of addresses for external traffic. </a:t>
            </a:r>
          </a:p>
          <a:p>
            <a:r>
              <a:rPr lang="en-IN" dirty="0"/>
              <a:t>A </a:t>
            </a:r>
            <a:r>
              <a:rPr lang="en-IN" i="1" dirty="0"/>
              <a:t>NAT box</a:t>
            </a:r>
            <a:r>
              <a:rPr lang="en-IN" dirty="0"/>
              <a:t> located where the LAN meets the Internet makes all necessary IP address translations.</a:t>
            </a:r>
          </a:p>
        </p:txBody>
      </p:sp>
    </p:spTree>
    <p:extLst>
      <p:ext uri="{BB962C8B-B14F-4D97-AF65-F5344CB8AC3E}">
        <p14:creationId xmlns:p14="http://schemas.microsoft.com/office/powerpoint/2010/main" val="1165593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62AB1-4985-4540-8332-D94F10B6C4BC}"/>
              </a:ext>
            </a:extLst>
          </p:cNvPr>
          <p:cNvSpPr>
            <a:spLocks noGrp="1"/>
          </p:cNvSpPr>
          <p:nvPr>
            <p:ph type="title"/>
          </p:nvPr>
        </p:nvSpPr>
        <p:spPr/>
        <p:txBody>
          <a:bodyPr/>
          <a:lstStyle/>
          <a:p>
            <a:r>
              <a:rPr lang="en-IN" dirty="0"/>
              <a:t>Onion Routing</a:t>
            </a:r>
          </a:p>
        </p:txBody>
      </p:sp>
      <p:sp>
        <p:nvSpPr>
          <p:cNvPr id="3" name="Content Placeholder 2">
            <a:extLst>
              <a:ext uri="{FF2B5EF4-FFF2-40B4-BE49-F238E27FC236}">
                <a16:creationId xmlns:a16="http://schemas.microsoft.com/office/drawing/2014/main" id="{5D77D914-16E3-4151-BE5E-20D2FE5D5015}"/>
              </a:ext>
            </a:extLst>
          </p:cNvPr>
          <p:cNvSpPr>
            <a:spLocks noGrp="1"/>
          </p:cNvSpPr>
          <p:nvPr>
            <p:ph idx="1"/>
          </p:nvPr>
        </p:nvSpPr>
        <p:spPr/>
        <p:txBody>
          <a:bodyPr>
            <a:normAutofit fontScale="92500"/>
          </a:bodyPr>
          <a:lstStyle/>
          <a:p>
            <a:r>
              <a:rPr lang="en-IN" dirty="0"/>
              <a:t>Onion routing is a technique for anonymous communication over a computer network. </a:t>
            </a:r>
          </a:p>
          <a:p>
            <a:r>
              <a:rPr lang="en-IN" dirty="0"/>
              <a:t>In an onion network, messages are encapsulated in layers of encryption, analogous to layers of an onion.</a:t>
            </a:r>
          </a:p>
          <a:p>
            <a:pPr marL="0" indent="0">
              <a:buNone/>
            </a:pPr>
            <a:r>
              <a:rPr lang="en-IN" b="1" dirty="0"/>
              <a:t>How does onion routing work?</a:t>
            </a:r>
          </a:p>
          <a:p>
            <a:pPr marL="0" indent="0">
              <a:buNone/>
            </a:pPr>
            <a:r>
              <a:rPr lang="en-IN" dirty="0"/>
              <a:t>If you are browsing the internet on a normal web browser like chrome, </a:t>
            </a:r>
            <a:r>
              <a:rPr lang="en-IN" dirty="0" err="1"/>
              <a:t>firefox</a:t>
            </a:r>
            <a:r>
              <a:rPr lang="en-IN" dirty="0"/>
              <a:t>, etc you request webpages by making simple GET requests to servers without any intermediary.</a:t>
            </a:r>
          </a:p>
          <a:p>
            <a:pPr marL="0" indent="0">
              <a:buNone/>
            </a:pPr>
            <a:r>
              <a:rPr lang="en-IN" dirty="0"/>
              <a:t> Its just a single connection between a client and a server and someone sniffing on your network can know which server your computer is contacting.</a:t>
            </a:r>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720618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831F64-7F71-4E6A-956D-5D90AC912170}"/>
              </a:ext>
            </a:extLst>
          </p:cNvPr>
          <p:cNvPicPr>
            <a:picLocks noChangeAspect="1"/>
          </p:cNvPicPr>
          <p:nvPr/>
        </p:nvPicPr>
        <p:blipFill rotWithShape="1">
          <a:blip r:embed="rId2"/>
          <a:srcRect l="24219" t="27639" r="22265" b="8194"/>
          <a:stretch/>
        </p:blipFill>
        <p:spPr>
          <a:xfrm>
            <a:off x="1409700" y="215417"/>
            <a:ext cx="9848850" cy="6642583"/>
          </a:xfrm>
          <a:prstGeom prst="rect">
            <a:avLst/>
          </a:prstGeom>
        </p:spPr>
      </p:pic>
    </p:spTree>
    <p:extLst>
      <p:ext uri="{BB962C8B-B14F-4D97-AF65-F5344CB8AC3E}">
        <p14:creationId xmlns:p14="http://schemas.microsoft.com/office/powerpoint/2010/main" val="12092172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A7E7A-9F8C-4D32-B3BC-569925792048}"/>
              </a:ext>
            </a:extLst>
          </p:cNvPr>
          <p:cNvSpPr>
            <a:spLocks noGrp="1"/>
          </p:cNvSpPr>
          <p:nvPr>
            <p:ph type="title"/>
          </p:nvPr>
        </p:nvSpPr>
        <p:spPr/>
        <p:txBody>
          <a:bodyPr/>
          <a:lstStyle/>
          <a:p>
            <a:r>
              <a:rPr lang="en-IN" b="1" dirty="0"/>
              <a:t>How does onion routing work?</a:t>
            </a:r>
            <a:endParaRPr lang="en-IN" dirty="0"/>
          </a:p>
        </p:txBody>
      </p:sp>
      <p:sp>
        <p:nvSpPr>
          <p:cNvPr id="3" name="Content Placeholder 2">
            <a:extLst>
              <a:ext uri="{FF2B5EF4-FFF2-40B4-BE49-F238E27FC236}">
                <a16:creationId xmlns:a16="http://schemas.microsoft.com/office/drawing/2014/main" id="{04C25407-6FB3-4A06-A331-6B401906904F}"/>
              </a:ext>
            </a:extLst>
          </p:cNvPr>
          <p:cNvSpPr>
            <a:spLocks noGrp="1"/>
          </p:cNvSpPr>
          <p:nvPr>
            <p:ph idx="1"/>
          </p:nvPr>
        </p:nvSpPr>
        <p:spPr>
          <a:xfrm>
            <a:off x="838200" y="1825625"/>
            <a:ext cx="10515600" cy="4927600"/>
          </a:xfrm>
        </p:spPr>
        <p:txBody>
          <a:bodyPr>
            <a:normAutofit fontScale="92500" lnSpcReduction="20000"/>
          </a:bodyPr>
          <a:lstStyle/>
          <a:p>
            <a:pPr fontAlgn="base"/>
            <a:r>
              <a:rPr lang="en-IN" dirty="0"/>
              <a:t>In onion routing, the connection is maintained between different nodes </a:t>
            </a:r>
          </a:p>
          <a:p>
            <a:pPr fontAlgn="base"/>
            <a:r>
              <a:rPr lang="en-IN" dirty="0"/>
              <a:t>i.e. the connection hops from one server to another and when it reaches the last server on this circuit it is the server that we wanted to contact and it will process our request and serves us the desired webpage which is sent back to us using the same network of nodes.</a:t>
            </a:r>
          </a:p>
          <a:p>
            <a:pPr fontAlgn="base"/>
            <a:r>
              <a:rPr lang="en-IN" dirty="0"/>
              <a:t>Now you must thing why is it called</a:t>
            </a:r>
            <a:r>
              <a:rPr lang="en-IN" b="1" dirty="0"/>
              <a:t> the onion router</a:t>
            </a:r>
            <a:r>
              <a:rPr lang="en-IN" dirty="0"/>
              <a:t>. It is because the message we send and the responses we receive are </a:t>
            </a:r>
            <a:r>
              <a:rPr lang="en-IN" b="1" dirty="0"/>
              <a:t>encrypted</a:t>
            </a:r>
            <a:r>
              <a:rPr lang="en-IN" dirty="0"/>
              <a:t> with </a:t>
            </a:r>
            <a:r>
              <a:rPr lang="en-IN" b="1" dirty="0"/>
              <a:t>different keys</a:t>
            </a:r>
            <a:r>
              <a:rPr lang="en-IN" dirty="0"/>
              <a:t>, with a unique key for encryption for every different hop or server visit.</a:t>
            </a:r>
          </a:p>
          <a:p>
            <a:pPr fontAlgn="base"/>
            <a:r>
              <a:rPr lang="en-IN" dirty="0"/>
              <a:t>The client has access to all the keys but the servers only have access to the </a:t>
            </a:r>
            <a:r>
              <a:rPr lang="en-IN" b="1" dirty="0"/>
              <a:t>keys specific for encryption/decryption to that server.</a:t>
            </a:r>
          </a:p>
          <a:p>
            <a:pPr fontAlgn="base"/>
            <a:r>
              <a:rPr lang="en-IN" dirty="0"/>
              <a:t>Since this process </a:t>
            </a:r>
            <a:r>
              <a:rPr lang="en-IN" b="1" dirty="0"/>
              <a:t>wraps your message under layers of encryption</a:t>
            </a:r>
            <a:r>
              <a:rPr lang="en-IN" dirty="0"/>
              <a:t> which have to be peeled off at each different hop just like an onion that’s why its </a:t>
            </a:r>
            <a:r>
              <a:rPr lang="en-IN" b="1" dirty="0"/>
              <a:t>called an onion router.(TOR)</a:t>
            </a:r>
          </a:p>
          <a:p>
            <a:endParaRPr lang="en-IN" dirty="0"/>
          </a:p>
        </p:txBody>
      </p:sp>
    </p:spTree>
    <p:extLst>
      <p:ext uri="{BB962C8B-B14F-4D97-AF65-F5344CB8AC3E}">
        <p14:creationId xmlns:p14="http://schemas.microsoft.com/office/powerpoint/2010/main" val="42523863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4007B-D458-41EB-A658-078C3B6DBB6C}"/>
              </a:ext>
            </a:extLst>
          </p:cNvPr>
          <p:cNvSpPr>
            <a:spLocks noGrp="1"/>
          </p:cNvSpPr>
          <p:nvPr>
            <p:ph type="title"/>
          </p:nvPr>
        </p:nvSpPr>
        <p:spPr>
          <a:xfrm>
            <a:off x="838200" y="153193"/>
            <a:ext cx="10515600" cy="1325563"/>
          </a:xfrm>
        </p:spPr>
        <p:txBody>
          <a:bodyPr/>
          <a:lstStyle/>
          <a:p>
            <a:r>
              <a:rPr lang="en-IN" dirty="0"/>
              <a:t>Onion Routing Example:</a:t>
            </a:r>
          </a:p>
        </p:txBody>
      </p:sp>
      <p:pic>
        <p:nvPicPr>
          <p:cNvPr id="6" name="Content Placeholder 5">
            <a:extLst>
              <a:ext uri="{FF2B5EF4-FFF2-40B4-BE49-F238E27FC236}">
                <a16:creationId xmlns:a16="http://schemas.microsoft.com/office/drawing/2014/main" id="{BCA0BA88-F3EA-40EC-A53F-BFF06D0F02F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11555" y="1027906"/>
            <a:ext cx="8873689" cy="4351338"/>
          </a:xfrm>
        </p:spPr>
      </p:pic>
      <p:sp>
        <p:nvSpPr>
          <p:cNvPr id="4" name="AutoShape 2" descr="http://contribute.geeksforgeeks.org/wp-content/uploads/Onion-Routing-Page-1.png">
            <a:extLst>
              <a:ext uri="{FF2B5EF4-FFF2-40B4-BE49-F238E27FC236}">
                <a16:creationId xmlns:a16="http://schemas.microsoft.com/office/drawing/2014/main" id="{1642ABE0-FC6C-4CBB-ADC7-5139B6E2940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Rectangle 6">
            <a:extLst>
              <a:ext uri="{FF2B5EF4-FFF2-40B4-BE49-F238E27FC236}">
                <a16:creationId xmlns:a16="http://schemas.microsoft.com/office/drawing/2014/main" id="{1DF8C29D-8BE4-40B0-82D7-EFF7F4C1480C}"/>
              </a:ext>
            </a:extLst>
          </p:cNvPr>
          <p:cNvSpPr/>
          <p:nvPr/>
        </p:nvSpPr>
        <p:spPr>
          <a:xfrm>
            <a:off x="2314575" y="5200948"/>
            <a:ext cx="7962900" cy="1754326"/>
          </a:xfrm>
          <a:prstGeom prst="rect">
            <a:avLst/>
          </a:prstGeom>
        </p:spPr>
        <p:txBody>
          <a:bodyPr wrap="square">
            <a:spAutoFit/>
          </a:bodyPr>
          <a:lstStyle/>
          <a:p>
            <a:endParaRPr lang="en-IN" sz="3600" b="0" i="0" u="none" strike="noStrike" baseline="0" dirty="0">
              <a:solidFill>
                <a:srgbClr val="000000"/>
              </a:solidFill>
              <a:latin typeface="KDBFP K+ Warnock Pro"/>
            </a:endParaRPr>
          </a:p>
          <a:p>
            <a:pPr algn="just"/>
            <a:r>
              <a:rPr lang="en-IN" sz="2400" dirty="0">
                <a:solidFill>
                  <a:srgbClr val="000000"/>
                </a:solidFill>
                <a:latin typeface="KDBFP K+ Warnock Pro"/>
              </a:rPr>
              <a:t>The result is the anonymization of the source and the intended destination of network packets.</a:t>
            </a:r>
          </a:p>
          <a:p>
            <a:pPr algn="just"/>
            <a:r>
              <a:rPr lang="en-IN" sz="2400" dirty="0">
                <a:solidFill>
                  <a:srgbClr val="000000"/>
                </a:solidFill>
                <a:latin typeface="KDBFP K+ Warnock Pro"/>
              </a:rPr>
              <a:t>Also helps against sniffing</a:t>
            </a:r>
            <a:endParaRPr lang="en-IN" sz="2400" dirty="0"/>
          </a:p>
        </p:txBody>
      </p:sp>
    </p:spTree>
    <p:extLst>
      <p:ext uri="{BB962C8B-B14F-4D97-AF65-F5344CB8AC3E}">
        <p14:creationId xmlns:p14="http://schemas.microsoft.com/office/powerpoint/2010/main" val="2683830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DB81D-7E50-4E1C-9ACF-A5FEE78D8A40}"/>
              </a:ext>
            </a:extLst>
          </p:cNvPr>
          <p:cNvSpPr>
            <a:spLocks noGrp="1"/>
          </p:cNvSpPr>
          <p:nvPr>
            <p:ph type="title"/>
          </p:nvPr>
        </p:nvSpPr>
        <p:spPr/>
        <p:txBody>
          <a:bodyPr/>
          <a:lstStyle/>
          <a:p>
            <a:r>
              <a:rPr lang="en-IN" dirty="0"/>
              <a:t>Domain Name System (DNS)</a:t>
            </a:r>
          </a:p>
        </p:txBody>
      </p:sp>
      <p:sp>
        <p:nvSpPr>
          <p:cNvPr id="3" name="Content Placeholder 2">
            <a:extLst>
              <a:ext uri="{FF2B5EF4-FFF2-40B4-BE49-F238E27FC236}">
                <a16:creationId xmlns:a16="http://schemas.microsoft.com/office/drawing/2014/main" id="{9C9BD016-7F90-43C6-8014-4C6BCA7A8D92}"/>
              </a:ext>
            </a:extLst>
          </p:cNvPr>
          <p:cNvSpPr>
            <a:spLocks noGrp="1"/>
          </p:cNvSpPr>
          <p:nvPr>
            <p:ph idx="1"/>
          </p:nvPr>
        </p:nvSpPr>
        <p:spPr/>
        <p:txBody>
          <a:bodyPr/>
          <a:lstStyle/>
          <a:p>
            <a:r>
              <a:rPr lang="en-IN" dirty="0"/>
              <a:t>How DNS Works?</a:t>
            </a:r>
          </a:p>
          <a:p>
            <a:r>
              <a:rPr lang="en-IN" dirty="0"/>
              <a:t>DNS is a global system for translating IP addresses to human-readable domain names. </a:t>
            </a:r>
          </a:p>
          <a:p>
            <a:r>
              <a:rPr lang="en-IN" dirty="0"/>
              <a:t>When a user tries to access a web address like “example.com”, their web browser or application performs a </a:t>
            </a:r>
            <a:r>
              <a:rPr lang="en-IN" b="1" dirty="0"/>
              <a:t>DNS Query </a:t>
            </a:r>
            <a:r>
              <a:rPr lang="en-IN" dirty="0"/>
              <a:t>against a DNS server, supplying the hostname.</a:t>
            </a:r>
          </a:p>
        </p:txBody>
      </p:sp>
    </p:spTree>
    <p:extLst>
      <p:ext uri="{BB962C8B-B14F-4D97-AF65-F5344CB8AC3E}">
        <p14:creationId xmlns:p14="http://schemas.microsoft.com/office/powerpoint/2010/main" val="20132197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E1A298-BCDF-4589-BEF9-864CA6211ECC}"/>
              </a:ext>
            </a:extLst>
          </p:cNvPr>
          <p:cNvPicPr>
            <a:picLocks noChangeAspect="1"/>
          </p:cNvPicPr>
          <p:nvPr/>
        </p:nvPicPr>
        <p:blipFill rotWithShape="1">
          <a:blip r:embed="rId2"/>
          <a:srcRect l="30469" t="52222" r="28985" b="26805"/>
          <a:stretch/>
        </p:blipFill>
        <p:spPr>
          <a:xfrm>
            <a:off x="162192" y="1804987"/>
            <a:ext cx="11867616" cy="3452813"/>
          </a:xfrm>
          <a:prstGeom prst="rect">
            <a:avLst/>
          </a:prstGeom>
        </p:spPr>
      </p:pic>
    </p:spTree>
    <p:extLst>
      <p:ext uri="{BB962C8B-B14F-4D97-AF65-F5344CB8AC3E}">
        <p14:creationId xmlns:p14="http://schemas.microsoft.com/office/powerpoint/2010/main" val="23295003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F428C-DA45-478B-9BD8-6D6D82BC540C}"/>
              </a:ext>
            </a:extLst>
          </p:cNvPr>
          <p:cNvSpPr>
            <a:spLocks noGrp="1"/>
          </p:cNvSpPr>
          <p:nvPr>
            <p:ph type="title"/>
          </p:nvPr>
        </p:nvSpPr>
        <p:spPr/>
        <p:txBody>
          <a:bodyPr/>
          <a:lstStyle/>
          <a:p>
            <a:r>
              <a:rPr lang="en-IN" dirty="0"/>
              <a:t>Web Shell</a:t>
            </a:r>
          </a:p>
        </p:txBody>
      </p:sp>
      <p:sp>
        <p:nvSpPr>
          <p:cNvPr id="3" name="Content Placeholder 2">
            <a:extLst>
              <a:ext uri="{FF2B5EF4-FFF2-40B4-BE49-F238E27FC236}">
                <a16:creationId xmlns:a16="http://schemas.microsoft.com/office/drawing/2014/main" id="{FE399908-87C4-4AEC-AFAA-EE20D404E21E}"/>
              </a:ext>
            </a:extLst>
          </p:cNvPr>
          <p:cNvSpPr>
            <a:spLocks noGrp="1"/>
          </p:cNvSpPr>
          <p:nvPr>
            <p:ph idx="1"/>
          </p:nvPr>
        </p:nvSpPr>
        <p:spPr/>
        <p:txBody>
          <a:bodyPr/>
          <a:lstStyle/>
          <a:p>
            <a:r>
              <a:rPr lang="en-IN" dirty="0"/>
              <a:t>A web-shell is a malicious script used by an attacker with the intent to escalate and maintain persistent access on an already compromised web application</a:t>
            </a:r>
          </a:p>
          <a:p>
            <a:r>
              <a:rPr lang="en-IN" dirty="0"/>
              <a:t>A web shell is a script that can be uploaded to a web server to enable remote administration of the machine</a:t>
            </a:r>
          </a:p>
          <a:p>
            <a:r>
              <a:rPr lang="en-IN" dirty="0"/>
              <a:t>It enables the execution of programs on that server is often referred to as a </a:t>
            </a:r>
            <a:r>
              <a:rPr lang="en-IN" i="1" dirty="0" err="1"/>
              <a:t>webshell</a:t>
            </a:r>
            <a:r>
              <a:rPr lang="en-IN" dirty="0"/>
              <a:t>. </a:t>
            </a:r>
          </a:p>
          <a:p>
            <a:r>
              <a:rPr lang="en-IN" dirty="0"/>
              <a:t>Web shells maybe as simple as a single instruction in the popular interpreter PHP:</a:t>
            </a:r>
          </a:p>
        </p:txBody>
      </p:sp>
    </p:spTree>
    <p:extLst>
      <p:ext uri="{BB962C8B-B14F-4D97-AF65-F5344CB8AC3E}">
        <p14:creationId xmlns:p14="http://schemas.microsoft.com/office/powerpoint/2010/main" val="4851325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E53CB-53BF-4141-9346-E36A498CA8D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9AD5D4C-D84F-4122-BFD6-A8EBD034F4FB}"/>
              </a:ext>
            </a:extLst>
          </p:cNvPr>
          <p:cNvSpPr>
            <a:spLocks noGrp="1"/>
          </p:cNvSpPr>
          <p:nvPr>
            <p:ph idx="1"/>
          </p:nvPr>
        </p:nvSpPr>
        <p:spPr/>
        <p:txBody>
          <a:bodyPr/>
          <a:lstStyle/>
          <a:p>
            <a:pPr fontAlgn="base"/>
            <a:r>
              <a:rPr lang="en-IN" dirty="0"/>
              <a:t>Web shells can be delivered through a number of web application exploits or configuration weaknesses including:</a:t>
            </a:r>
          </a:p>
          <a:p>
            <a:pPr lvl="1" fontAlgn="base"/>
            <a:r>
              <a:rPr lang="en-IN" dirty="0"/>
              <a:t>Cross-Site Scripting;</a:t>
            </a:r>
          </a:p>
          <a:p>
            <a:pPr lvl="1" fontAlgn="base"/>
            <a:r>
              <a:rPr lang="en-IN" dirty="0"/>
              <a:t>SQL Injection;</a:t>
            </a:r>
          </a:p>
          <a:p>
            <a:pPr lvl="1" fontAlgn="base"/>
            <a:r>
              <a:rPr lang="en-IN" dirty="0"/>
              <a:t>Vulnerabilities in applications/services  (e.g., WordPress or other CMS applications);</a:t>
            </a:r>
          </a:p>
          <a:p>
            <a:pPr marL="0" indent="0">
              <a:buNone/>
            </a:pPr>
            <a:endParaRPr lang="en-IN" dirty="0"/>
          </a:p>
        </p:txBody>
      </p:sp>
    </p:spTree>
    <p:extLst>
      <p:ext uri="{BB962C8B-B14F-4D97-AF65-F5344CB8AC3E}">
        <p14:creationId xmlns:p14="http://schemas.microsoft.com/office/powerpoint/2010/main" val="27061725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D092B-4998-4477-AD5A-843AC54028D4}"/>
              </a:ext>
            </a:extLst>
          </p:cNvPr>
          <p:cNvSpPr>
            <a:spLocks noGrp="1"/>
          </p:cNvSpPr>
          <p:nvPr>
            <p:ph type="title"/>
          </p:nvPr>
        </p:nvSpPr>
        <p:spPr/>
        <p:txBody>
          <a:bodyPr/>
          <a:lstStyle/>
          <a:p>
            <a:r>
              <a:rPr lang="en-IN" b="1" dirty="0"/>
              <a:t>Tracing Information on the Internet</a:t>
            </a:r>
            <a:endParaRPr lang="en-IN" dirty="0"/>
          </a:p>
        </p:txBody>
      </p:sp>
      <p:sp>
        <p:nvSpPr>
          <p:cNvPr id="3" name="Content Placeholder 2">
            <a:extLst>
              <a:ext uri="{FF2B5EF4-FFF2-40B4-BE49-F238E27FC236}">
                <a16:creationId xmlns:a16="http://schemas.microsoft.com/office/drawing/2014/main" id="{F420B951-7F7A-42E6-A46F-18A2374AEBEE}"/>
              </a:ext>
            </a:extLst>
          </p:cNvPr>
          <p:cNvSpPr>
            <a:spLocks noGrp="1"/>
          </p:cNvSpPr>
          <p:nvPr>
            <p:ph idx="1"/>
          </p:nvPr>
        </p:nvSpPr>
        <p:spPr/>
        <p:txBody>
          <a:bodyPr>
            <a:normAutofit fontScale="92500" lnSpcReduction="10000"/>
          </a:bodyPr>
          <a:lstStyle/>
          <a:p>
            <a:r>
              <a:rPr lang="en-IN" dirty="0"/>
              <a:t>Gathering of information is divided into two parts:</a:t>
            </a:r>
          </a:p>
          <a:p>
            <a:r>
              <a:rPr lang="en-IN" dirty="0"/>
              <a:t>Acquisition </a:t>
            </a:r>
          </a:p>
          <a:p>
            <a:r>
              <a:rPr lang="en-IN" dirty="0"/>
              <a:t>Tracing</a:t>
            </a:r>
          </a:p>
          <a:p>
            <a:pPr marL="0" indent="0">
              <a:buNone/>
            </a:pPr>
            <a:endParaRPr lang="en-IN" dirty="0"/>
          </a:p>
          <a:p>
            <a:pPr marL="0" indent="0">
              <a:buNone/>
            </a:pPr>
            <a:r>
              <a:rPr lang="en-IN" dirty="0"/>
              <a:t>Acquisition: Collection of information from the endpoints</a:t>
            </a:r>
          </a:p>
          <a:p>
            <a:pPr marL="0" indent="0">
              <a:buNone/>
            </a:pPr>
            <a:r>
              <a:rPr lang="en-IN" dirty="0"/>
              <a:t>Tracing : Collection of information about endpoints connected to the Internet</a:t>
            </a:r>
          </a:p>
          <a:p>
            <a:endParaRPr lang="en-IN" dirty="0"/>
          </a:p>
          <a:p>
            <a:r>
              <a:rPr lang="en-IN" dirty="0"/>
              <a:t>Tracing often makes use of information publicly available on the Internet, like databases of domain or IP address ownership.</a:t>
            </a:r>
          </a:p>
        </p:txBody>
      </p:sp>
    </p:spTree>
    <p:extLst>
      <p:ext uri="{BB962C8B-B14F-4D97-AF65-F5344CB8AC3E}">
        <p14:creationId xmlns:p14="http://schemas.microsoft.com/office/powerpoint/2010/main" val="34400270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E7BE4-4C05-443D-BCA4-A479383BCBEC}"/>
              </a:ext>
            </a:extLst>
          </p:cNvPr>
          <p:cNvSpPr>
            <a:spLocks noGrp="1"/>
          </p:cNvSpPr>
          <p:nvPr>
            <p:ph type="title"/>
          </p:nvPr>
        </p:nvSpPr>
        <p:spPr/>
        <p:txBody>
          <a:bodyPr/>
          <a:lstStyle/>
          <a:p>
            <a:r>
              <a:rPr lang="en-IN" b="1" dirty="0"/>
              <a:t>Tracing Information on the Internet</a:t>
            </a:r>
            <a:endParaRPr lang="en-IN" dirty="0"/>
          </a:p>
        </p:txBody>
      </p:sp>
      <p:sp>
        <p:nvSpPr>
          <p:cNvPr id="3" name="Content Placeholder 2">
            <a:extLst>
              <a:ext uri="{FF2B5EF4-FFF2-40B4-BE49-F238E27FC236}">
                <a16:creationId xmlns:a16="http://schemas.microsoft.com/office/drawing/2014/main" id="{1816B329-45F4-4B41-B109-7CA38FD4009F}"/>
              </a:ext>
            </a:extLst>
          </p:cNvPr>
          <p:cNvSpPr>
            <a:spLocks noGrp="1"/>
          </p:cNvSpPr>
          <p:nvPr>
            <p:ph idx="1"/>
          </p:nvPr>
        </p:nvSpPr>
        <p:spPr/>
        <p:txBody>
          <a:bodyPr/>
          <a:lstStyle/>
          <a:p>
            <a:r>
              <a:rPr lang="en-IN" dirty="0"/>
              <a:t>DNS &amp; Reverse DNS</a:t>
            </a:r>
          </a:p>
          <a:p>
            <a:r>
              <a:rPr lang="en-IN" dirty="0" err="1"/>
              <a:t>Whois</a:t>
            </a:r>
            <a:r>
              <a:rPr lang="en-IN" dirty="0"/>
              <a:t> &amp; Reverse </a:t>
            </a:r>
            <a:r>
              <a:rPr lang="en-IN" dirty="0" err="1"/>
              <a:t>Whois</a:t>
            </a:r>
            <a:endParaRPr lang="en-IN" dirty="0"/>
          </a:p>
          <a:p>
            <a:r>
              <a:rPr lang="en-IN" dirty="0"/>
              <a:t>Ping &amp; Port Scan</a:t>
            </a:r>
          </a:p>
          <a:p>
            <a:r>
              <a:rPr lang="en-IN" dirty="0"/>
              <a:t>Traceroute</a:t>
            </a:r>
          </a:p>
          <a:p>
            <a:r>
              <a:rPr lang="en-IN" dirty="0"/>
              <a:t>IP Geolocation</a:t>
            </a:r>
          </a:p>
        </p:txBody>
      </p:sp>
    </p:spTree>
    <p:extLst>
      <p:ext uri="{BB962C8B-B14F-4D97-AF65-F5344CB8AC3E}">
        <p14:creationId xmlns:p14="http://schemas.microsoft.com/office/powerpoint/2010/main" val="2375064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E8E4C-9034-4C44-821E-CED8428EFF7B}"/>
              </a:ext>
            </a:extLst>
          </p:cNvPr>
          <p:cNvSpPr>
            <a:spLocks noGrp="1"/>
          </p:cNvSpPr>
          <p:nvPr>
            <p:ph type="title"/>
          </p:nvPr>
        </p:nvSpPr>
        <p:spPr/>
        <p:txBody>
          <a:bodyPr/>
          <a:lstStyle/>
          <a:p>
            <a:r>
              <a:rPr lang="en-IN" b="1" dirty="0"/>
              <a:t>DNS &amp; Reverse DNS</a:t>
            </a:r>
            <a:endParaRPr lang="en-IN" dirty="0"/>
          </a:p>
        </p:txBody>
      </p:sp>
      <p:sp>
        <p:nvSpPr>
          <p:cNvPr id="3" name="Content Placeholder 2">
            <a:extLst>
              <a:ext uri="{FF2B5EF4-FFF2-40B4-BE49-F238E27FC236}">
                <a16:creationId xmlns:a16="http://schemas.microsoft.com/office/drawing/2014/main" id="{D82B2713-87FA-4BEB-9D3B-A75D67B59D46}"/>
              </a:ext>
            </a:extLst>
          </p:cNvPr>
          <p:cNvSpPr>
            <a:spLocks noGrp="1"/>
          </p:cNvSpPr>
          <p:nvPr>
            <p:ph idx="1"/>
          </p:nvPr>
        </p:nvSpPr>
        <p:spPr>
          <a:xfrm>
            <a:off x="838200" y="1266826"/>
            <a:ext cx="10515600" cy="4910138"/>
          </a:xfrm>
        </p:spPr>
        <p:txBody>
          <a:bodyPr>
            <a:normAutofit fontScale="92500" lnSpcReduction="20000"/>
          </a:bodyPr>
          <a:lstStyle/>
          <a:p>
            <a:endParaRPr lang="en-IN" dirty="0"/>
          </a:p>
          <a:p>
            <a:r>
              <a:rPr lang="en-IN" dirty="0"/>
              <a:t>You can look up what Ip addresses a domain name points to by probing the domain name’s DNS server.</a:t>
            </a:r>
          </a:p>
          <a:p>
            <a:r>
              <a:rPr lang="en-IN" dirty="0"/>
              <a:t>Reverse DNS Lookup is merely the reverse sequence of a DNS lookup. The Reverse DNS Lookup Tool requires you to enter the IP address that has a corresponding host name. By entering the IP address into the Reverse DNS Lookup Tool, you are able to find the domain name associated with the corresponding IP.</a:t>
            </a:r>
          </a:p>
          <a:p>
            <a:r>
              <a:rPr lang="en-IN" dirty="0"/>
              <a:t>For example, one IP address of </a:t>
            </a:r>
            <a:r>
              <a:rPr lang="en-IN" dirty="0">
                <a:hlinkClick r:id="rId2"/>
              </a:rPr>
              <a:t>Google.com</a:t>
            </a:r>
            <a:r>
              <a:rPr lang="en-IN" dirty="0"/>
              <a:t> is 74.125.142.147. If you were to type this IP address in the Reverse DNS Lookup Tool, it will return the host name of Google as listed in the database of the Address and Routing Parameter Area (ARPA) top-level domain of the Internet.</a:t>
            </a:r>
          </a:p>
          <a:p>
            <a:r>
              <a:rPr lang="en-IN" dirty="0"/>
              <a:t>Several tools for doing reverse DNS exist, some of the most popular being </a:t>
            </a:r>
            <a:r>
              <a:rPr lang="en-IN" i="1" dirty="0" err="1"/>
              <a:t>nslookup</a:t>
            </a:r>
            <a:r>
              <a:rPr lang="en-IN" i="1" baseline="30000" dirty="0"/>
              <a:t> </a:t>
            </a:r>
            <a:r>
              <a:rPr lang="en-IN" dirty="0"/>
              <a:t>and </a:t>
            </a:r>
            <a:r>
              <a:rPr lang="en-IN" i="1" dirty="0"/>
              <a:t>dig</a:t>
            </a:r>
            <a:r>
              <a:rPr lang="en-IN" dirty="0"/>
              <a:t>.</a:t>
            </a:r>
          </a:p>
          <a:p>
            <a:endParaRPr lang="en-IN" dirty="0"/>
          </a:p>
        </p:txBody>
      </p:sp>
    </p:spTree>
    <p:extLst>
      <p:ext uri="{BB962C8B-B14F-4D97-AF65-F5344CB8AC3E}">
        <p14:creationId xmlns:p14="http://schemas.microsoft.com/office/powerpoint/2010/main" val="12874983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8BF08-6A07-4CD3-965B-4D26F161768C}"/>
              </a:ext>
            </a:extLst>
          </p:cNvPr>
          <p:cNvSpPr>
            <a:spLocks noGrp="1"/>
          </p:cNvSpPr>
          <p:nvPr>
            <p:ph type="title"/>
          </p:nvPr>
        </p:nvSpPr>
        <p:spPr/>
        <p:txBody>
          <a:bodyPr/>
          <a:lstStyle/>
          <a:p>
            <a:r>
              <a:rPr lang="en-IN" dirty="0" err="1"/>
              <a:t>Whois</a:t>
            </a:r>
            <a:r>
              <a:rPr lang="en-IN" dirty="0"/>
              <a:t> &amp; Reverse </a:t>
            </a:r>
            <a:r>
              <a:rPr lang="en-IN" dirty="0" err="1"/>
              <a:t>Whois</a:t>
            </a:r>
            <a:endParaRPr lang="en-IN" dirty="0"/>
          </a:p>
        </p:txBody>
      </p:sp>
      <p:sp>
        <p:nvSpPr>
          <p:cNvPr id="3" name="Content Placeholder 2">
            <a:extLst>
              <a:ext uri="{FF2B5EF4-FFF2-40B4-BE49-F238E27FC236}">
                <a16:creationId xmlns:a16="http://schemas.microsoft.com/office/drawing/2014/main" id="{4D1FDF3A-ADA2-4071-A5F7-2FE4C435E71D}"/>
              </a:ext>
            </a:extLst>
          </p:cNvPr>
          <p:cNvSpPr>
            <a:spLocks noGrp="1"/>
          </p:cNvSpPr>
          <p:nvPr>
            <p:ph idx="1"/>
          </p:nvPr>
        </p:nvSpPr>
        <p:spPr/>
        <p:txBody>
          <a:bodyPr>
            <a:normAutofit fontScale="92500" lnSpcReduction="20000"/>
          </a:bodyPr>
          <a:lstStyle/>
          <a:p>
            <a:r>
              <a:rPr lang="en-IN" dirty="0"/>
              <a:t>This tool/Command will provide you with the </a:t>
            </a:r>
            <a:r>
              <a:rPr lang="en-IN" dirty="0">
                <a:hlinkClick r:id="rId2" tooltip="IP Address"/>
              </a:rPr>
              <a:t>IP Address</a:t>
            </a:r>
            <a:r>
              <a:rPr lang="en-IN" dirty="0"/>
              <a:t> owners contact information. </a:t>
            </a:r>
          </a:p>
          <a:p>
            <a:r>
              <a:rPr lang="en-IN" dirty="0" err="1"/>
              <a:t>Whois</a:t>
            </a:r>
            <a:r>
              <a:rPr lang="en-IN" dirty="0"/>
              <a:t>, is a command line utility and it returns information about registered domain. Like (Registrar, Registrant, Name Server, Creation Date &amp; Expiration Date) </a:t>
            </a:r>
          </a:p>
          <a:p>
            <a:r>
              <a:rPr lang="en-IN" dirty="0"/>
              <a:t>Other important information includes how many IP Addresses are in the block or blocks assigned to the owner of the IP you're researching.</a:t>
            </a:r>
          </a:p>
          <a:p>
            <a:endParaRPr lang="en-IN" dirty="0"/>
          </a:p>
          <a:p>
            <a:r>
              <a:rPr lang="en-IN" dirty="0"/>
              <a:t>Services exist that enable </a:t>
            </a:r>
            <a:r>
              <a:rPr lang="en-IN" i="1" dirty="0"/>
              <a:t>reverse </a:t>
            </a:r>
            <a:r>
              <a:rPr lang="en-IN" i="1" dirty="0" err="1"/>
              <a:t>whois</a:t>
            </a:r>
            <a:r>
              <a:rPr lang="en-IN" i="1" dirty="0"/>
              <a:t> lookups</a:t>
            </a:r>
            <a:r>
              <a:rPr lang="en-IN" dirty="0"/>
              <a:t>, where one can search for domains registered to, for example, a name, phone number, or email address. If the domain is registered using a who is protection service, however, this information will not be available.</a:t>
            </a:r>
          </a:p>
        </p:txBody>
      </p:sp>
    </p:spTree>
    <p:extLst>
      <p:ext uri="{BB962C8B-B14F-4D97-AF65-F5344CB8AC3E}">
        <p14:creationId xmlns:p14="http://schemas.microsoft.com/office/powerpoint/2010/main" val="2470788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F3934F-09B4-4E0A-A1C4-4CA95239864C}"/>
              </a:ext>
            </a:extLst>
          </p:cNvPr>
          <p:cNvPicPr>
            <a:picLocks noChangeAspect="1"/>
          </p:cNvPicPr>
          <p:nvPr/>
        </p:nvPicPr>
        <p:blipFill rotWithShape="1">
          <a:blip r:embed="rId2"/>
          <a:srcRect l="4658" t="23933" r="32105" b="5543"/>
          <a:stretch/>
        </p:blipFill>
        <p:spPr>
          <a:xfrm>
            <a:off x="1163053" y="510139"/>
            <a:ext cx="9865894" cy="6189045"/>
          </a:xfrm>
          <a:prstGeom prst="rect">
            <a:avLst/>
          </a:prstGeom>
        </p:spPr>
      </p:pic>
    </p:spTree>
    <p:extLst>
      <p:ext uri="{BB962C8B-B14F-4D97-AF65-F5344CB8AC3E}">
        <p14:creationId xmlns:p14="http://schemas.microsoft.com/office/powerpoint/2010/main" val="22758500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24FA5-C483-455C-837C-9014C9C6F1DC}"/>
              </a:ext>
            </a:extLst>
          </p:cNvPr>
          <p:cNvSpPr>
            <a:spLocks noGrp="1"/>
          </p:cNvSpPr>
          <p:nvPr>
            <p:ph type="title"/>
          </p:nvPr>
        </p:nvSpPr>
        <p:spPr/>
        <p:txBody>
          <a:bodyPr/>
          <a:lstStyle/>
          <a:p>
            <a:r>
              <a:rPr lang="en-IN" dirty="0"/>
              <a:t>Ping</a:t>
            </a:r>
          </a:p>
        </p:txBody>
      </p:sp>
      <p:sp>
        <p:nvSpPr>
          <p:cNvPr id="3" name="Content Placeholder 2">
            <a:extLst>
              <a:ext uri="{FF2B5EF4-FFF2-40B4-BE49-F238E27FC236}">
                <a16:creationId xmlns:a16="http://schemas.microsoft.com/office/drawing/2014/main" id="{BACF9638-DB58-4C02-A62A-E9AF26B755C2}"/>
              </a:ext>
            </a:extLst>
          </p:cNvPr>
          <p:cNvSpPr>
            <a:spLocks noGrp="1"/>
          </p:cNvSpPr>
          <p:nvPr>
            <p:ph idx="1"/>
          </p:nvPr>
        </p:nvSpPr>
        <p:spPr/>
        <p:txBody>
          <a:bodyPr>
            <a:normAutofit/>
          </a:bodyPr>
          <a:lstStyle/>
          <a:p>
            <a:r>
              <a:rPr lang="en-IN" dirty="0"/>
              <a:t>The ping command is a Command Prompt command used to test the ability of the source computer to reach a specified destination computer. The ping command is usually used as a simple way to verify that a computer can communicate over the network with another computer or network device.</a:t>
            </a:r>
          </a:p>
          <a:p>
            <a:r>
              <a:rPr lang="en-IN" dirty="0"/>
              <a:t>The ping command operates by sending Internet Control Message Protocol (ICMP) Echo Request messages to the destination computer and waiting for a response. How many of those responses are returned, and how long it takes for them to return, are the two major pieces of information that the ping command provides.</a:t>
            </a:r>
          </a:p>
        </p:txBody>
      </p:sp>
    </p:spTree>
    <p:extLst>
      <p:ext uri="{BB962C8B-B14F-4D97-AF65-F5344CB8AC3E}">
        <p14:creationId xmlns:p14="http://schemas.microsoft.com/office/powerpoint/2010/main" val="4862814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705C579-ADEF-4D60-9D83-A3B164B94974}"/>
              </a:ext>
            </a:extLst>
          </p:cNvPr>
          <p:cNvPicPr>
            <a:picLocks noChangeAspect="1"/>
          </p:cNvPicPr>
          <p:nvPr/>
        </p:nvPicPr>
        <p:blipFill>
          <a:blip r:embed="rId2"/>
          <a:stretch>
            <a:fillRect/>
          </a:stretch>
        </p:blipFill>
        <p:spPr>
          <a:xfrm>
            <a:off x="981075" y="1671637"/>
            <a:ext cx="10229850" cy="3514725"/>
          </a:xfrm>
          <a:prstGeom prst="rect">
            <a:avLst/>
          </a:prstGeom>
        </p:spPr>
      </p:pic>
    </p:spTree>
    <p:extLst>
      <p:ext uri="{BB962C8B-B14F-4D97-AF65-F5344CB8AC3E}">
        <p14:creationId xmlns:p14="http://schemas.microsoft.com/office/powerpoint/2010/main" val="3766301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0F19F-4AED-49A7-A4C5-3A272C57B974}"/>
              </a:ext>
            </a:extLst>
          </p:cNvPr>
          <p:cNvSpPr>
            <a:spLocks noGrp="1"/>
          </p:cNvSpPr>
          <p:nvPr>
            <p:ph type="title"/>
          </p:nvPr>
        </p:nvSpPr>
        <p:spPr/>
        <p:txBody>
          <a:bodyPr/>
          <a:lstStyle/>
          <a:p>
            <a:r>
              <a:rPr lang="en-IN" dirty="0"/>
              <a:t>Top level Domain(TLD)</a:t>
            </a:r>
          </a:p>
        </p:txBody>
      </p:sp>
      <p:sp>
        <p:nvSpPr>
          <p:cNvPr id="3" name="Content Placeholder 2">
            <a:extLst>
              <a:ext uri="{FF2B5EF4-FFF2-40B4-BE49-F238E27FC236}">
                <a16:creationId xmlns:a16="http://schemas.microsoft.com/office/drawing/2014/main" id="{49602E74-AA00-41C1-B1D7-6C2E09783DAE}"/>
              </a:ext>
            </a:extLst>
          </p:cNvPr>
          <p:cNvSpPr>
            <a:spLocks noGrp="1"/>
          </p:cNvSpPr>
          <p:nvPr>
            <p:ph idx="1"/>
          </p:nvPr>
        </p:nvSpPr>
        <p:spPr/>
        <p:txBody>
          <a:bodyPr>
            <a:normAutofit fontScale="92500" lnSpcReduction="20000"/>
          </a:bodyPr>
          <a:lstStyle/>
          <a:p>
            <a:r>
              <a:rPr lang="en-IN" dirty="0"/>
              <a:t>A component called a </a:t>
            </a:r>
            <a:r>
              <a:rPr lang="en-IN" b="1" dirty="0"/>
              <a:t>DNS Resolver </a:t>
            </a:r>
            <a:r>
              <a:rPr lang="en-IN" dirty="0"/>
              <a:t>is responsible for checking if the hostname is available in local cache,</a:t>
            </a:r>
          </a:p>
          <a:p>
            <a:r>
              <a:rPr lang="en-IN" dirty="0"/>
              <a:t>and if not, contacts a series of DNS Name Servers,</a:t>
            </a:r>
          </a:p>
          <a:p>
            <a:r>
              <a:rPr lang="en-IN" dirty="0"/>
              <a:t> until eventually it receives the IP of the service the user is trying to reach, and returns it to the browser or application.</a:t>
            </a:r>
          </a:p>
          <a:p>
            <a:r>
              <a:rPr lang="en-IN" dirty="0"/>
              <a:t>The root is managed by IANA</a:t>
            </a:r>
          </a:p>
          <a:p>
            <a:r>
              <a:rPr lang="en-IN" dirty="0"/>
              <a:t>The DNS Root Server extracts the Top Level Domain (TLD) from the user’s query—for example, </a:t>
            </a:r>
            <a:r>
              <a:rPr lang="en-IN" dirty="0">
                <a:hlinkClick r:id="rId2"/>
              </a:rPr>
              <a:t>www.example.</a:t>
            </a:r>
            <a:r>
              <a:rPr lang="en-IN" b="1" dirty="0">
                <a:hlinkClick r:id="rId2"/>
              </a:rPr>
              <a:t>com</a:t>
            </a:r>
            <a:r>
              <a:rPr lang="en-IN" b="1" dirty="0"/>
              <a:t>—</a:t>
            </a:r>
            <a:r>
              <a:rPr lang="en-IN" dirty="0"/>
              <a:t>and provides details for the</a:t>
            </a:r>
            <a:r>
              <a:rPr lang="en-IN" dirty="0">
                <a:solidFill>
                  <a:srgbClr val="FF0000"/>
                </a:solidFill>
              </a:rPr>
              <a:t> </a:t>
            </a:r>
            <a:r>
              <a:rPr lang="en-IN" b="1" dirty="0">
                <a:solidFill>
                  <a:srgbClr val="FF0000"/>
                </a:solidFill>
              </a:rPr>
              <a:t>.com</a:t>
            </a:r>
            <a:r>
              <a:rPr lang="en-IN" dirty="0"/>
              <a:t> TLD Name Server. In turn, that server will provide details for domains with the .com DNS zone, including “example.com”.</a:t>
            </a:r>
          </a:p>
          <a:p>
            <a:r>
              <a:rPr lang="en-IN" dirty="0"/>
              <a:t>There are different types of TLD name server. Initially this group consisted of GOV, EDU, COM, MIL, ORG, and NET.</a:t>
            </a:r>
          </a:p>
        </p:txBody>
      </p:sp>
    </p:spTree>
    <p:extLst>
      <p:ext uri="{BB962C8B-B14F-4D97-AF65-F5344CB8AC3E}">
        <p14:creationId xmlns:p14="http://schemas.microsoft.com/office/powerpoint/2010/main" val="28533621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85039-A452-4FD3-893D-38D64BCF6498}"/>
              </a:ext>
            </a:extLst>
          </p:cNvPr>
          <p:cNvSpPr>
            <a:spLocks noGrp="1"/>
          </p:cNvSpPr>
          <p:nvPr>
            <p:ph type="title"/>
          </p:nvPr>
        </p:nvSpPr>
        <p:spPr/>
        <p:txBody>
          <a:bodyPr/>
          <a:lstStyle/>
          <a:p>
            <a:r>
              <a:rPr lang="en-IN" dirty="0" err="1"/>
              <a:t>Portscan</a:t>
            </a:r>
            <a:endParaRPr lang="en-IN" dirty="0"/>
          </a:p>
        </p:txBody>
      </p:sp>
      <p:sp>
        <p:nvSpPr>
          <p:cNvPr id="3" name="Content Placeholder 2">
            <a:extLst>
              <a:ext uri="{FF2B5EF4-FFF2-40B4-BE49-F238E27FC236}">
                <a16:creationId xmlns:a16="http://schemas.microsoft.com/office/drawing/2014/main" id="{41C36777-6E4C-4805-A354-E794A12EDE3C}"/>
              </a:ext>
            </a:extLst>
          </p:cNvPr>
          <p:cNvSpPr>
            <a:spLocks noGrp="1"/>
          </p:cNvSpPr>
          <p:nvPr>
            <p:ph idx="1"/>
          </p:nvPr>
        </p:nvSpPr>
        <p:spPr>
          <a:xfrm>
            <a:off x="838200" y="1497072"/>
            <a:ext cx="10515600" cy="4351338"/>
          </a:xfrm>
        </p:spPr>
        <p:txBody>
          <a:bodyPr/>
          <a:lstStyle/>
          <a:p>
            <a:r>
              <a:rPr lang="en-IN" dirty="0"/>
              <a:t>The Windows command prompt utility netstat allows you to scan your computer to learn whether it has any programs or services listening for incoming connections over the Internet.</a:t>
            </a:r>
          </a:p>
          <a:p>
            <a:r>
              <a:rPr lang="en-IN" dirty="0"/>
              <a:t>Active fingerprinting is the process of transmitting packets to a remote host and analysing corresponding replies.</a:t>
            </a:r>
          </a:p>
        </p:txBody>
      </p:sp>
      <p:pic>
        <p:nvPicPr>
          <p:cNvPr id="5" name="Picture 4">
            <a:extLst>
              <a:ext uri="{FF2B5EF4-FFF2-40B4-BE49-F238E27FC236}">
                <a16:creationId xmlns:a16="http://schemas.microsoft.com/office/drawing/2014/main" id="{53307A66-4240-4959-92EE-78D61C74B16D}"/>
              </a:ext>
            </a:extLst>
          </p:cNvPr>
          <p:cNvPicPr>
            <a:picLocks noChangeAspect="1"/>
          </p:cNvPicPr>
          <p:nvPr/>
        </p:nvPicPr>
        <p:blipFill>
          <a:blip r:embed="rId2"/>
          <a:stretch>
            <a:fillRect/>
          </a:stretch>
        </p:blipFill>
        <p:spPr>
          <a:xfrm>
            <a:off x="2409925" y="3515135"/>
            <a:ext cx="7372149" cy="3342865"/>
          </a:xfrm>
          <a:prstGeom prst="rect">
            <a:avLst/>
          </a:prstGeom>
        </p:spPr>
      </p:pic>
    </p:spTree>
    <p:extLst>
      <p:ext uri="{BB962C8B-B14F-4D97-AF65-F5344CB8AC3E}">
        <p14:creationId xmlns:p14="http://schemas.microsoft.com/office/powerpoint/2010/main" val="14379345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F8F4B-E535-45AA-8F28-8EC53B1A9D0F}"/>
              </a:ext>
            </a:extLst>
          </p:cNvPr>
          <p:cNvSpPr>
            <a:spLocks noGrp="1"/>
          </p:cNvSpPr>
          <p:nvPr>
            <p:ph type="title"/>
          </p:nvPr>
        </p:nvSpPr>
        <p:spPr/>
        <p:txBody>
          <a:bodyPr/>
          <a:lstStyle/>
          <a:p>
            <a:r>
              <a:rPr lang="en-IN" dirty="0"/>
              <a:t>Traceroute</a:t>
            </a:r>
          </a:p>
        </p:txBody>
      </p:sp>
      <p:sp>
        <p:nvSpPr>
          <p:cNvPr id="3" name="Content Placeholder 2">
            <a:extLst>
              <a:ext uri="{FF2B5EF4-FFF2-40B4-BE49-F238E27FC236}">
                <a16:creationId xmlns:a16="http://schemas.microsoft.com/office/drawing/2014/main" id="{489E3D72-1814-4E50-958A-D9A6285A6945}"/>
              </a:ext>
            </a:extLst>
          </p:cNvPr>
          <p:cNvSpPr>
            <a:spLocks noGrp="1"/>
          </p:cNvSpPr>
          <p:nvPr>
            <p:ph idx="1"/>
          </p:nvPr>
        </p:nvSpPr>
        <p:spPr/>
        <p:txBody>
          <a:bodyPr>
            <a:normAutofit fontScale="77500" lnSpcReduction="20000"/>
          </a:bodyPr>
          <a:lstStyle/>
          <a:p>
            <a:endParaRPr lang="en-IN" dirty="0"/>
          </a:p>
          <a:p>
            <a:r>
              <a:rPr lang="en-IN" dirty="0"/>
              <a:t>To determine the location of an end point with ping ,</a:t>
            </a:r>
            <a:r>
              <a:rPr lang="en-IN" dirty="0" err="1"/>
              <a:t>portscans</a:t>
            </a:r>
            <a:r>
              <a:rPr lang="en-IN" dirty="0"/>
              <a:t> and DNS lookups may not be sufficient for an investigation, and you may have to determine exactly how a network packet is transmitted from one end point to another.</a:t>
            </a:r>
          </a:p>
          <a:p>
            <a:r>
              <a:rPr lang="en-IN" dirty="0"/>
              <a:t>This entails identifying every router receiving and retransmitting the packet. When a network packet is created at an endpoint, it is assigned a number called </a:t>
            </a:r>
            <a:r>
              <a:rPr lang="en-IN" i="1" dirty="0"/>
              <a:t>time-to-live</a:t>
            </a:r>
            <a:r>
              <a:rPr lang="en-IN" dirty="0"/>
              <a:t>.</a:t>
            </a:r>
          </a:p>
          <a:p>
            <a:r>
              <a:rPr lang="en-IN" dirty="0"/>
              <a:t>This number determines the maximum number of routers the packet may visit on its way to the destination. Every time a router receives a packet, it decrements the TTL value by one.</a:t>
            </a:r>
            <a:endParaRPr lang="en-IN" b="1" dirty="0"/>
          </a:p>
          <a:p>
            <a:r>
              <a:rPr lang="en-IN" b="1" dirty="0"/>
              <a:t>Traceroute</a:t>
            </a:r>
            <a:r>
              <a:rPr lang="en-IN" dirty="0"/>
              <a:t>, also called </a:t>
            </a:r>
            <a:r>
              <a:rPr lang="en-IN" b="1" dirty="0" err="1"/>
              <a:t>tracepath</a:t>
            </a:r>
            <a:r>
              <a:rPr lang="en-IN" dirty="0"/>
              <a:t> or tracert, is a network tool used to determine the path packets take from one IP address to another</a:t>
            </a:r>
          </a:p>
          <a:p>
            <a:r>
              <a:rPr lang="en-IN" dirty="0"/>
              <a:t>Traceroute is a network diagnostic tool that displays the route taken by packets across a network and measures any transit delays. Most operating systems support the traceroute command.</a:t>
            </a:r>
          </a:p>
        </p:txBody>
      </p:sp>
    </p:spTree>
    <p:extLst>
      <p:ext uri="{BB962C8B-B14F-4D97-AF65-F5344CB8AC3E}">
        <p14:creationId xmlns:p14="http://schemas.microsoft.com/office/powerpoint/2010/main" val="32330979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B522F09-BC11-45C2-83FD-59BB1C95723D}"/>
              </a:ext>
            </a:extLst>
          </p:cNvPr>
          <p:cNvPicPr>
            <a:picLocks noChangeAspect="1"/>
          </p:cNvPicPr>
          <p:nvPr/>
        </p:nvPicPr>
        <p:blipFill>
          <a:blip r:embed="rId2"/>
          <a:stretch>
            <a:fillRect/>
          </a:stretch>
        </p:blipFill>
        <p:spPr>
          <a:xfrm>
            <a:off x="981075" y="1109662"/>
            <a:ext cx="10229850" cy="4638675"/>
          </a:xfrm>
          <a:prstGeom prst="rect">
            <a:avLst/>
          </a:prstGeom>
        </p:spPr>
      </p:pic>
    </p:spTree>
    <p:extLst>
      <p:ext uri="{BB962C8B-B14F-4D97-AF65-F5344CB8AC3E}">
        <p14:creationId xmlns:p14="http://schemas.microsoft.com/office/powerpoint/2010/main" val="38226659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5FBE3-1703-49F0-A76C-726EF4294E16}"/>
              </a:ext>
            </a:extLst>
          </p:cNvPr>
          <p:cNvSpPr>
            <a:spLocks noGrp="1"/>
          </p:cNvSpPr>
          <p:nvPr>
            <p:ph type="title"/>
          </p:nvPr>
        </p:nvSpPr>
        <p:spPr>
          <a:xfrm>
            <a:off x="838200" y="403626"/>
            <a:ext cx="10515600" cy="1325563"/>
          </a:xfrm>
        </p:spPr>
        <p:txBody>
          <a:bodyPr/>
          <a:lstStyle/>
          <a:p>
            <a:r>
              <a:rPr lang="en-IN" dirty="0"/>
              <a:t>IP Geolocation</a:t>
            </a:r>
          </a:p>
        </p:txBody>
      </p:sp>
      <p:sp>
        <p:nvSpPr>
          <p:cNvPr id="3" name="Content Placeholder 2">
            <a:extLst>
              <a:ext uri="{FF2B5EF4-FFF2-40B4-BE49-F238E27FC236}">
                <a16:creationId xmlns:a16="http://schemas.microsoft.com/office/drawing/2014/main" id="{AEC99171-FE19-4B94-BD5B-53D0D06FE21B}"/>
              </a:ext>
            </a:extLst>
          </p:cNvPr>
          <p:cNvSpPr>
            <a:spLocks noGrp="1"/>
          </p:cNvSpPr>
          <p:nvPr>
            <p:ph idx="1"/>
          </p:nvPr>
        </p:nvSpPr>
        <p:spPr/>
        <p:txBody>
          <a:bodyPr/>
          <a:lstStyle/>
          <a:p>
            <a:r>
              <a:rPr lang="en-IN" b="1" dirty="0"/>
              <a:t>Geolocation</a:t>
            </a:r>
            <a:r>
              <a:rPr lang="en-IN" dirty="0"/>
              <a:t> is the art of determining the physical, real world location of a person or device using digital information such as an </a:t>
            </a:r>
            <a:r>
              <a:rPr lang="en-IN" b="1" dirty="0"/>
              <a:t>IP</a:t>
            </a:r>
            <a:r>
              <a:rPr lang="en-IN" dirty="0"/>
              <a:t> address.</a:t>
            </a:r>
          </a:p>
          <a:p>
            <a:endParaRPr lang="en-IN" dirty="0"/>
          </a:p>
          <a:p>
            <a:r>
              <a:rPr lang="en-IN" dirty="0"/>
              <a:t>One method for geolocation is by triangulation, we can send packets to a destination from multiple locations &amp; we can estimate the location of the destination by triangulating the response time.</a:t>
            </a:r>
          </a:p>
        </p:txBody>
      </p:sp>
    </p:spTree>
    <p:extLst>
      <p:ext uri="{BB962C8B-B14F-4D97-AF65-F5344CB8AC3E}">
        <p14:creationId xmlns:p14="http://schemas.microsoft.com/office/powerpoint/2010/main" val="30666204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B310D-694C-4DAC-B65F-A77F086FF44E}"/>
              </a:ext>
            </a:extLst>
          </p:cNvPr>
          <p:cNvSpPr>
            <a:spLocks noGrp="1"/>
          </p:cNvSpPr>
          <p:nvPr>
            <p:ph type="title"/>
          </p:nvPr>
        </p:nvSpPr>
        <p:spPr/>
        <p:txBody>
          <a:bodyPr/>
          <a:lstStyle/>
          <a:p>
            <a:r>
              <a:rPr lang="en-IN" dirty="0"/>
              <a:t>Collection Phases</a:t>
            </a:r>
          </a:p>
        </p:txBody>
      </p:sp>
      <p:sp>
        <p:nvSpPr>
          <p:cNvPr id="3" name="Content Placeholder 2">
            <a:extLst>
              <a:ext uri="{FF2B5EF4-FFF2-40B4-BE49-F238E27FC236}">
                <a16:creationId xmlns:a16="http://schemas.microsoft.com/office/drawing/2014/main" id="{341769FD-9F9A-4097-9BC4-482D0B437717}"/>
              </a:ext>
            </a:extLst>
          </p:cNvPr>
          <p:cNvSpPr>
            <a:spLocks noGrp="1"/>
          </p:cNvSpPr>
          <p:nvPr>
            <p:ph idx="1"/>
          </p:nvPr>
        </p:nvSpPr>
        <p:spPr/>
        <p:txBody>
          <a:bodyPr/>
          <a:lstStyle/>
          <a:p>
            <a:r>
              <a:rPr lang="en-IN" dirty="0"/>
              <a:t>Local Acquisition</a:t>
            </a:r>
          </a:p>
          <a:p>
            <a:r>
              <a:rPr lang="en-IN" dirty="0"/>
              <a:t>Network Acquisition</a:t>
            </a:r>
          </a:p>
          <a:p>
            <a:r>
              <a:rPr lang="en-IN" dirty="0"/>
              <a:t>Remote Acquisition</a:t>
            </a:r>
          </a:p>
          <a:p>
            <a:pPr marL="0" indent="0">
              <a:buNone/>
            </a:pPr>
            <a:endParaRPr lang="en-IN" dirty="0"/>
          </a:p>
        </p:txBody>
      </p:sp>
    </p:spTree>
    <p:extLst>
      <p:ext uri="{BB962C8B-B14F-4D97-AF65-F5344CB8AC3E}">
        <p14:creationId xmlns:p14="http://schemas.microsoft.com/office/powerpoint/2010/main" val="29191647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1B786-53E3-4A3F-BC8D-D94744B2564B}"/>
              </a:ext>
            </a:extLst>
          </p:cNvPr>
          <p:cNvSpPr>
            <a:spLocks noGrp="1"/>
          </p:cNvSpPr>
          <p:nvPr>
            <p:ph type="title"/>
          </p:nvPr>
        </p:nvSpPr>
        <p:spPr/>
        <p:txBody>
          <a:bodyPr/>
          <a:lstStyle/>
          <a:p>
            <a:r>
              <a:rPr lang="en-IN" dirty="0"/>
              <a:t>Collection Phase: Local Acquisition</a:t>
            </a:r>
          </a:p>
        </p:txBody>
      </p:sp>
      <p:sp>
        <p:nvSpPr>
          <p:cNvPr id="3" name="Content Placeholder 2">
            <a:extLst>
              <a:ext uri="{FF2B5EF4-FFF2-40B4-BE49-F238E27FC236}">
                <a16:creationId xmlns:a16="http://schemas.microsoft.com/office/drawing/2014/main" id="{BC5DA501-B0F9-4EFC-80E3-DB9B97A6CB03}"/>
              </a:ext>
            </a:extLst>
          </p:cNvPr>
          <p:cNvSpPr>
            <a:spLocks noGrp="1"/>
          </p:cNvSpPr>
          <p:nvPr>
            <p:ph idx="1"/>
          </p:nvPr>
        </p:nvSpPr>
        <p:spPr/>
        <p:txBody>
          <a:bodyPr/>
          <a:lstStyle/>
          <a:p>
            <a:r>
              <a:rPr lang="en-IN" dirty="0"/>
              <a:t>The lines between computer and Internet forensics blur when it comes to local acquisition.</a:t>
            </a:r>
          </a:p>
          <a:p>
            <a:r>
              <a:rPr lang="en-IN" dirty="0"/>
              <a:t>The </a:t>
            </a:r>
            <a:r>
              <a:rPr lang="en-IN" dirty="0" err="1"/>
              <a:t>artifacts</a:t>
            </a:r>
            <a:r>
              <a:rPr lang="en-IN" dirty="0"/>
              <a:t> we look for are accessed using the same techniques used for accessing other types of evidence that happen to reside on a computer.</a:t>
            </a:r>
          </a:p>
        </p:txBody>
      </p:sp>
    </p:spTree>
    <p:extLst>
      <p:ext uri="{BB962C8B-B14F-4D97-AF65-F5344CB8AC3E}">
        <p14:creationId xmlns:p14="http://schemas.microsoft.com/office/powerpoint/2010/main" val="31137765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21AFB-C260-430E-8116-B1099227A992}"/>
              </a:ext>
            </a:extLst>
          </p:cNvPr>
          <p:cNvSpPr>
            <a:spLocks noGrp="1"/>
          </p:cNvSpPr>
          <p:nvPr>
            <p:ph type="title"/>
          </p:nvPr>
        </p:nvSpPr>
        <p:spPr/>
        <p:txBody>
          <a:bodyPr/>
          <a:lstStyle/>
          <a:p>
            <a:r>
              <a:rPr lang="en-IN" dirty="0"/>
              <a:t>Collection Phase: Local Acquisition</a:t>
            </a:r>
          </a:p>
        </p:txBody>
      </p:sp>
      <p:sp>
        <p:nvSpPr>
          <p:cNvPr id="3" name="Content Placeholder 2">
            <a:extLst>
              <a:ext uri="{FF2B5EF4-FFF2-40B4-BE49-F238E27FC236}">
                <a16:creationId xmlns:a16="http://schemas.microsoft.com/office/drawing/2014/main" id="{595CC96A-EE78-40B2-A098-B9F26F2B902E}"/>
              </a:ext>
            </a:extLst>
          </p:cNvPr>
          <p:cNvSpPr>
            <a:spLocks noGrp="1"/>
          </p:cNvSpPr>
          <p:nvPr>
            <p:ph idx="1"/>
          </p:nvPr>
        </p:nvSpPr>
        <p:spPr/>
        <p:txBody>
          <a:bodyPr/>
          <a:lstStyle/>
          <a:p>
            <a:r>
              <a:rPr lang="en-IN" dirty="0"/>
              <a:t>Browser History</a:t>
            </a:r>
          </a:p>
          <a:p>
            <a:r>
              <a:rPr lang="en-IN" dirty="0"/>
              <a:t>Browser Cache</a:t>
            </a:r>
          </a:p>
          <a:p>
            <a:r>
              <a:rPr lang="en-IN" dirty="0"/>
              <a:t>Browser Cookies</a:t>
            </a:r>
          </a:p>
          <a:p>
            <a:r>
              <a:rPr lang="en-IN" dirty="0"/>
              <a:t>Email</a:t>
            </a:r>
          </a:p>
          <a:p>
            <a:r>
              <a:rPr lang="en-IN" dirty="0"/>
              <a:t>Messaging &amp; Chats</a:t>
            </a:r>
          </a:p>
          <a:p>
            <a:r>
              <a:rPr lang="en-IN" dirty="0"/>
              <a:t>IoT</a:t>
            </a:r>
          </a:p>
        </p:txBody>
      </p:sp>
    </p:spTree>
    <p:extLst>
      <p:ext uri="{BB962C8B-B14F-4D97-AF65-F5344CB8AC3E}">
        <p14:creationId xmlns:p14="http://schemas.microsoft.com/office/powerpoint/2010/main" val="7114343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CF560-019A-4456-BE36-A8B17169B552}"/>
              </a:ext>
            </a:extLst>
          </p:cNvPr>
          <p:cNvSpPr>
            <a:spLocks noGrp="1"/>
          </p:cNvSpPr>
          <p:nvPr>
            <p:ph type="title"/>
          </p:nvPr>
        </p:nvSpPr>
        <p:spPr/>
        <p:txBody>
          <a:bodyPr/>
          <a:lstStyle/>
          <a:p>
            <a:r>
              <a:rPr lang="en-IN" dirty="0"/>
              <a:t>Browser Cache</a:t>
            </a:r>
          </a:p>
        </p:txBody>
      </p:sp>
      <p:pic>
        <p:nvPicPr>
          <p:cNvPr id="4" name="Content Placeholder 3">
            <a:extLst>
              <a:ext uri="{FF2B5EF4-FFF2-40B4-BE49-F238E27FC236}">
                <a16:creationId xmlns:a16="http://schemas.microsoft.com/office/drawing/2014/main" id="{A2EDCFD0-22BB-40CB-88C8-8F8D04755A98}"/>
              </a:ext>
            </a:extLst>
          </p:cNvPr>
          <p:cNvPicPr>
            <a:picLocks noGrp="1" noChangeAspect="1"/>
          </p:cNvPicPr>
          <p:nvPr>
            <p:ph idx="1"/>
          </p:nvPr>
        </p:nvPicPr>
        <p:blipFill>
          <a:blip r:embed="rId2"/>
          <a:stretch>
            <a:fillRect/>
          </a:stretch>
        </p:blipFill>
        <p:spPr>
          <a:xfrm>
            <a:off x="1267049" y="1897544"/>
            <a:ext cx="9657901" cy="4207500"/>
          </a:xfrm>
          <a:prstGeom prst="rect">
            <a:avLst/>
          </a:prstGeom>
        </p:spPr>
      </p:pic>
    </p:spTree>
    <p:extLst>
      <p:ext uri="{BB962C8B-B14F-4D97-AF65-F5344CB8AC3E}">
        <p14:creationId xmlns:p14="http://schemas.microsoft.com/office/powerpoint/2010/main" val="33002176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BCF5-405B-4FAD-8DD5-93E3D87CEE4A}"/>
              </a:ext>
            </a:extLst>
          </p:cNvPr>
          <p:cNvSpPr>
            <a:spLocks noGrp="1"/>
          </p:cNvSpPr>
          <p:nvPr>
            <p:ph type="title"/>
          </p:nvPr>
        </p:nvSpPr>
        <p:spPr/>
        <p:txBody>
          <a:bodyPr/>
          <a:lstStyle/>
          <a:p>
            <a:r>
              <a:rPr lang="en-IN" dirty="0"/>
              <a:t>Messaging &amp; chats</a:t>
            </a:r>
          </a:p>
        </p:txBody>
      </p:sp>
      <p:sp>
        <p:nvSpPr>
          <p:cNvPr id="3" name="Content Placeholder 2">
            <a:extLst>
              <a:ext uri="{FF2B5EF4-FFF2-40B4-BE49-F238E27FC236}">
                <a16:creationId xmlns:a16="http://schemas.microsoft.com/office/drawing/2014/main" id="{547E82A0-434C-4FF8-B057-CA00959AB822}"/>
              </a:ext>
            </a:extLst>
          </p:cNvPr>
          <p:cNvSpPr>
            <a:spLocks noGrp="1"/>
          </p:cNvSpPr>
          <p:nvPr>
            <p:ph idx="1"/>
          </p:nvPr>
        </p:nvSpPr>
        <p:spPr>
          <a:xfrm>
            <a:off x="838200" y="1501541"/>
            <a:ext cx="10515600" cy="4675422"/>
          </a:xfrm>
        </p:spPr>
        <p:txBody>
          <a:bodyPr>
            <a:normAutofit fontScale="92500" lnSpcReduction="20000"/>
          </a:bodyPr>
          <a:lstStyle/>
          <a:p>
            <a:pPr marL="0" indent="0">
              <a:buNone/>
            </a:pPr>
            <a:r>
              <a:rPr lang="en-IN" dirty="0"/>
              <a:t>Whereas older instant messaging architectures like Microsoft Network (MSN) were client–server based, modern services like Skype, ICQ, and XMPP are peer-to-peer</a:t>
            </a:r>
          </a:p>
          <a:p>
            <a:r>
              <a:rPr lang="en-IN" dirty="0"/>
              <a:t>In addition, multiple layers of encryption maybe used.</a:t>
            </a:r>
          </a:p>
          <a:p>
            <a:r>
              <a:rPr lang="en-IN" dirty="0"/>
              <a:t>For instance, the network connection between clients may be encrypted using SSL, while messages maybe encrypted using technologies such as </a:t>
            </a:r>
            <a:r>
              <a:rPr lang="en-IN" i="1" dirty="0"/>
              <a:t>pretty good privacy </a:t>
            </a:r>
            <a:r>
              <a:rPr lang="en-IN" dirty="0"/>
              <a:t>or </a:t>
            </a:r>
            <a:r>
              <a:rPr lang="en-IN" i="1" dirty="0"/>
              <a:t>off-the-record</a:t>
            </a:r>
            <a:r>
              <a:rPr lang="en-IN" dirty="0"/>
              <a:t>(OTR).</a:t>
            </a:r>
          </a:p>
          <a:p>
            <a:r>
              <a:rPr lang="en-IN" dirty="0"/>
              <a:t>In these cases, it maybe impossible to recover the messages unless we come across decrypted copies of the messages, or the private keys used for encryption.</a:t>
            </a:r>
          </a:p>
          <a:p>
            <a:r>
              <a:rPr lang="en-IN" dirty="0"/>
              <a:t>The messages have to be decrypted for the user to read them.</a:t>
            </a:r>
          </a:p>
          <a:p>
            <a:r>
              <a:rPr lang="en-IN" dirty="0"/>
              <a:t>Applications may also store chat history as a convenience for the user.</a:t>
            </a:r>
          </a:p>
          <a:p>
            <a:r>
              <a:rPr lang="en-IN" dirty="0"/>
              <a:t>These logs maybe the decrypted versions of messages</a:t>
            </a:r>
          </a:p>
        </p:txBody>
      </p:sp>
    </p:spTree>
    <p:extLst>
      <p:ext uri="{BB962C8B-B14F-4D97-AF65-F5344CB8AC3E}">
        <p14:creationId xmlns:p14="http://schemas.microsoft.com/office/powerpoint/2010/main" val="4350782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301D5-C384-4C4B-93A6-E73A47E973A7}"/>
              </a:ext>
            </a:extLst>
          </p:cNvPr>
          <p:cNvSpPr>
            <a:spLocks noGrp="1"/>
          </p:cNvSpPr>
          <p:nvPr>
            <p:ph type="title"/>
          </p:nvPr>
        </p:nvSpPr>
        <p:spPr/>
        <p:txBody>
          <a:bodyPr/>
          <a:lstStyle/>
          <a:p>
            <a:r>
              <a:rPr lang="en-IN" dirty="0"/>
              <a:t>IoT</a:t>
            </a:r>
          </a:p>
        </p:txBody>
      </p:sp>
      <p:sp>
        <p:nvSpPr>
          <p:cNvPr id="3" name="Content Placeholder 2">
            <a:extLst>
              <a:ext uri="{FF2B5EF4-FFF2-40B4-BE49-F238E27FC236}">
                <a16:creationId xmlns:a16="http://schemas.microsoft.com/office/drawing/2014/main" id="{3CFB1CCF-8778-40F8-B349-1E974421A973}"/>
              </a:ext>
            </a:extLst>
          </p:cNvPr>
          <p:cNvSpPr>
            <a:spLocks noGrp="1"/>
          </p:cNvSpPr>
          <p:nvPr>
            <p:ph idx="1"/>
          </p:nvPr>
        </p:nvSpPr>
        <p:spPr/>
        <p:txBody>
          <a:bodyPr>
            <a:normAutofit fontScale="92500" lnSpcReduction="20000"/>
          </a:bodyPr>
          <a:lstStyle/>
          <a:p>
            <a:endParaRPr lang="en-IN" dirty="0"/>
          </a:p>
          <a:p>
            <a:r>
              <a:rPr lang="en-IN" dirty="0"/>
              <a:t>IoT is a term for the trend by which a continuously more diverse set of devices are connected to the Internet.</a:t>
            </a:r>
          </a:p>
          <a:p>
            <a:r>
              <a:rPr lang="en-IN" dirty="0" err="1"/>
              <a:t>Eg</a:t>
            </a:r>
            <a:r>
              <a:rPr lang="en-IN" dirty="0"/>
              <a:t>: Internet-connected fire &amp; burglary alarms, fridges, and power monitors are becoming common place gadgets.</a:t>
            </a:r>
          </a:p>
          <a:p>
            <a:endParaRPr lang="en-IN" dirty="0"/>
          </a:p>
          <a:p>
            <a:r>
              <a:rPr lang="en-IN" dirty="0"/>
              <a:t>Some major challenges with IoT devices are proprietary formats (how data is stored), protocols (how data is transmitted), and interfaces (how data maybe acquired).</a:t>
            </a:r>
          </a:p>
          <a:p>
            <a:r>
              <a:rPr lang="en-IN" dirty="0"/>
              <a:t>Though some standardization maybe put in place at some point, data collection from these sources will likely be a costly and time-consuming process in the time to come.</a:t>
            </a:r>
          </a:p>
        </p:txBody>
      </p:sp>
    </p:spTree>
    <p:extLst>
      <p:ext uri="{BB962C8B-B14F-4D97-AF65-F5344CB8AC3E}">
        <p14:creationId xmlns:p14="http://schemas.microsoft.com/office/powerpoint/2010/main" val="3616995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6D3AF-F14D-41EC-AA28-1EAE07B33AA4}"/>
              </a:ext>
            </a:extLst>
          </p:cNvPr>
          <p:cNvSpPr>
            <a:spLocks noGrp="1"/>
          </p:cNvSpPr>
          <p:nvPr>
            <p:ph type="title"/>
          </p:nvPr>
        </p:nvSpPr>
        <p:spPr/>
        <p:txBody>
          <a:bodyPr/>
          <a:lstStyle/>
          <a:p>
            <a:r>
              <a:rPr lang="en-IN" dirty="0"/>
              <a:t>DNS Record Types</a:t>
            </a:r>
          </a:p>
        </p:txBody>
      </p:sp>
      <p:sp>
        <p:nvSpPr>
          <p:cNvPr id="3" name="Content Placeholder 2">
            <a:extLst>
              <a:ext uri="{FF2B5EF4-FFF2-40B4-BE49-F238E27FC236}">
                <a16:creationId xmlns:a16="http://schemas.microsoft.com/office/drawing/2014/main" id="{DD1FF6B7-60EC-4EE1-8C06-17D840B199E3}"/>
              </a:ext>
            </a:extLst>
          </p:cNvPr>
          <p:cNvSpPr>
            <a:spLocks noGrp="1"/>
          </p:cNvSpPr>
          <p:nvPr>
            <p:ph idx="1"/>
          </p:nvPr>
        </p:nvSpPr>
        <p:spPr>
          <a:xfrm>
            <a:off x="428625" y="1419225"/>
            <a:ext cx="10925175" cy="5000625"/>
          </a:xfrm>
        </p:spPr>
        <p:txBody>
          <a:bodyPr>
            <a:normAutofit fontScale="70000" lnSpcReduction="20000"/>
          </a:bodyPr>
          <a:lstStyle/>
          <a:p>
            <a:pPr marL="0" indent="0">
              <a:buNone/>
            </a:pPr>
            <a:r>
              <a:rPr lang="en-IN" dirty="0"/>
              <a:t>DNS servers create a </a:t>
            </a:r>
            <a:r>
              <a:rPr lang="en-IN" dirty="0">
                <a:solidFill>
                  <a:srgbClr val="FF0000"/>
                </a:solidFill>
              </a:rPr>
              <a:t>DNS record to provide important information about a domain or hostname, </a:t>
            </a:r>
            <a:r>
              <a:rPr lang="en-IN" dirty="0"/>
              <a:t>particularly its current IP address. The most common DNS record types are:</a:t>
            </a:r>
          </a:p>
          <a:p>
            <a:r>
              <a:rPr lang="en-IN" b="1" dirty="0"/>
              <a:t>Address Mapping record (A Record)—</a:t>
            </a:r>
            <a:r>
              <a:rPr lang="en-IN" dirty="0"/>
              <a:t>also known as a DNS host record, stores a hostname and its corresponding IPv4 address.</a:t>
            </a:r>
          </a:p>
          <a:p>
            <a:r>
              <a:rPr lang="en-IN" b="1" dirty="0"/>
              <a:t>IP Version 6 Address record (AAAA Record)—</a:t>
            </a:r>
            <a:r>
              <a:rPr lang="en-IN" dirty="0"/>
              <a:t>stores a hostname and its corresponding IPv6 address.</a:t>
            </a:r>
          </a:p>
          <a:p>
            <a:r>
              <a:rPr lang="en-IN" b="1" dirty="0"/>
              <a:t>Canonical Name record (CNAME Record)—</a:t>
            </a:r>
            <a:r>
              <a:rPr lang="en-IN" dirty="0"/>
              <a:t>can be used to alias a hostname to another hostname. When a DNS client requests a record that contains a CNAME, which points to another hostname, the DNS resolution process is repeated with the new hostname.</a:t>
            </a:r>
          </a:p>
          <a:p>
            <a:r>
              <a:rPr lang="en-IN" b="1" dirty="0"/>
              <a:t>Mail exchanger record (MX Record)—</a:t>
            </a:r>
            <a:r>
              <a:rPr lang="en-IN" dirty="0"/>
              <a:t>specifies an SMTP email server for the domain, used to route outgoing emails to an email server.</a:t>
            </a:r>
          </a:p>
          <a:p>
            <a:r>
              <a:rPr lang="en-IN" b="1" dirty="0"/>
              <a:t>Name Server records (NS Record)—</a:t>
            </a:r>
            <a:r>
              <a:rPr lang="en-IN" dirty="0"/>
              <a:t>specifies that a DNS Zone, such as “example.com” is delegated to a specific Authoritative Name Server, and provides the address of the name server.</a:t>
            </a:r>
          </a:p>
          <a:p>
            <a:r>
              <a:rPr lang="en-IN" b="1" dirty="0"/>
              <a:t>Reverse-lookup Pointer records (PTR Record)—</a:t>
            </a:r>
            <a:r>
              <a:rPr lang="en-IN" dirty="0"/>
              <a:t>allows a DNS resolver to provide an IP address and receive a hostname (reverse DNS lookup).</a:t>
            </a:r>
          </a:p>
          <a:p>
            <a:r>
              <a:rPr lang="en-IN" b="1" dirty="0"/>
              <a:t>Start of Authority (SOA Record)—</a:t>
            </a:r>
            <a:r>
              <a:rPr lang="en-IN" dirty="0"/>
              <a:t>this record appears at the beginning of a DNS zone file, and indicates the Authoritative Name Server for the current DNS zone, contact details for the domain administrator, domain serial number, and information on how frequently DNS information for this zone should be refreshed</a:t>
            </a:r>
          </a:p>
        </p:txBody>
      </p:sp>
    </p:spTree>
    <p:extLst>
      <p:ext uri="{BB962C8B-B14F-4D97-AF65-F5344CB8AC3E}">
        <p14:creationId xmlns:p14="http://schemas.microsoft.com/office/powerpoint/2010/main" val="19743520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8F8A6-94CD-4D86-8CCE-73B663BC3FC1}"/>
              </a:ext>
            </a:extLst>
          </p:cNvPr>
          <p:cNvSpPr>
            <a:spLocks noGrp="1"/>
          </p:cNvSpPr>
          <p:nvPr>
            <p:ph type="title"/>
          </p:nvPr>
        </p:nvSpPr>
        <p:spPr/>
        <p:txBody>
          <a:bodyPr/>
          <a:lstStyle/>
          <a:p>
            <a:r>
              <a:rPr lang="en-IN" dirty="0"/>
              <a:t>Network Acquisition</a:t>
            </a:r>
          </a:p>
        </p:txBody>
      </p:sp>
      <p:sp>
        <p:nvSpPr>
          <p:cNvPr id="3" name="Content Placeholder 2">
            <a:extLst>
              <a:ext uri="{FF2B5EF4-FFF2-40B4-BE49-F238E27FC236}">
                <a16:creationId xmlns:a16="http://schemas.microsoft.com/office/drawing/2014/main" id="{D064B421-DF52-46D7-BC79-F0F2B778318B}"/>
              </a:ext>
            </a:extLst>
          </p:cNvPr>
          <p:cNvSpPr>
            <a:spLocks noGrp="1"/>
          </p:cNvSpPr>
          <p:nvPr>
            <p:ph idx="1"/>
          </p:nvPr>
        </p:nvSpPr>
        <p:spPr/>
        <p:txBody>
          <a:bodyPr>
            <a:normAutofit fontScale="77500" lnSpcReduction="20000"/>
          </a:bodyPr>
          <a:lstStyle/>
          <a:p>
            <a:r>
              <a:rPr lang="en-IN" dirty="0" err="1"/>
              <a:t>Tcpdump</a:t>
            </a:r>
            <a:r>
              <a:rPr lang="en-IN" dirty="0"/>
              <a:t> &amp; </a:t>
            </a:r>
            <a:r>
              <a:rPr lang="en-IN" dirty="0" err="1"/>
              <a:t>pcap</a:t>
            </a:r>
            <a:r>
              <a:rPr lang="en-IN" dirty="0"/>
              <a:t>:</a:t>
            </a:r>
          </a:p>
          <a:p>
            <a:r>
              <a:rPr lang="en-IN" dirty="0"/>
              <a:t>Important to store every single packet passing over network for a certain amt of time</a:t>
            </a:r>
          </a:p>
          <a:p>
            <a:r>
              <a:rPr lang="en-IN" dirty="0"/>
              <a:t>Or capture post incident network traffic</a:t>
            </a:r>
          </a:p>
          <a:p>
            <a:r>
              <a:rPr lang="en-IN" dirty="0"/>
              <a:t>Tools used for this is </a:t>
            </a:r>
            <a:r>
              <a:rPr lang="en-IN" dirty="0" err="1"/>
              <a:t>tcap</a:t>
            </a:r>
            <a:r>
              <a:rPr lang="en-IN" dirty="0"/>
              <a:t> and stored in the format </a:t>
            </a:r>
            <a:r>
              <a:rPr lang="en-IN" dirty="0" err="1"/>
              <a:t>pcap</a:t>
            </a:r>
            <a:endParaRPr lang="en-IN" dirty="0"/>
          </a:p>
          <a:p>
            <a:r>
              <a:rPr lang="en-IN" b="1" i="1" dirty="0" err="1"/>
              <a:t>Tcpdump</a:t>
            </a:r>
            <a:r>
              <a:rPr lang="en-IN" b="1" i="1" dirty="0"/>
              <a:t> </a:t>
            </a:r>
            <a:r>
              <a:rPr lang="en-IN" dirty="0"/>
              <a:t>is a CLI tool. You can run it remotely in an </a:t>
            </a:r>
            <a:r>
              <a:rPr lang="en-IN" dirty="0" err="1"/>
              <a:t>ssh</a:t>
            </a:r>
            <a:r>
              <a:rPr lang="en-IN" dirty="0"/>
              <a:t> session, it accepts a lot of filters and allows you to display data about packets going in and out of an interface. </a:t>
            </a:r>
          </a:p>
          <a:p>
            <a:r>
              <a:rPr lang="en-IN" dirty="0"/>
              <a:t>We can save file by </a:t>
            </a:r>
            <a:r>
              <a:rPr lang="en-IN" dirty="0" err="1"/>
              <a:t>xyz.pcap</a:t>
            </a:r>
            <a:r>
              <a:rPr lang="en-IN" dirty="0"/>
              <a:t> name and then open that </a:t>
            </a:r>
            <a:r>
              <a:rPr lang="en-IN" dirty="0" err="1"/>
              <a:t>pcap</a:t>
            </a:r>
            <a:r>
              <a:rPr lang="en-IN" dirty="0"/>
              <a:t> file in </a:t>
            </a:r>
            <a:r>
              <a:rPr lang="en-IN" dirty="0" err="1"/>
              <a:t>wireshark</a:t>
            </a:r>
            <a:r>
              <a:rPr lang="en-IN" dirty="0"/>
              <a:t>. Wireshark also uses </a:t>
            </a:r>
            <a:r>
              <a:rPr lang="en-IN" dirty="0" err="1"/>
              <a:t>pcap</a:t>
            </a:r>
            <a:r>
              <a:rPr lang="en-IN" dirty="0"/>
              <a:t> library for reading captured packets.</a:t>
            </a:r>
            <a:endParaRPr lang="en-IN" b="1" dirty="0"/>
          </a:p>
          <a:p>
            <a:r>
              <a:rPr lang="en-IN" b="1" dirty="0" err="1"/>
              <a:t>Wireshark:</a:t>
            </a:r>
            <a:r>
              <a:rPr lang="en-IN" dirty="0" err="1"/>
              <a:t>This</a:t>
            </a:r>
            <a:r>
              <a:rPr lang="en-IN" dirty="0"/>
              <a:t> is a GUI based tool , which accepts the input. The input is same as created by the </a:t>
            </a:r>
            <a:r>
              <a:rPr lang="en-IN" dirty="0" err="1"/>
              <a:t>tcpdump</a:t>
            </a:r>
            <a:r>
              <a:rPr lang="en-IN" dirty="0"/>
              <a:t>. It also uses </a:t>
            </a:r>
            <a:r>
              <a:rPr lang="en-IN" dirty="0" err="1"/>
              <a:t>libpacp</a:t>
            </a:r>
            <a:r>
              <a:rPr lang="en-IN" dirty="0"/>
              <a:t> lib , so that it can also capture the packets, directly from interface. The </a:t>
            </a:r>
            <a:r>
              <a:rPr lang="en-IN" dirty="0" err="1"/>
              <a:t>wireshark</a:t>
            </a:r>
            <a:r>
              <a:rPr lang="en-IN" dirty="0"/>
              <a:t> , can be used to decode and </a:t>
            </a:r>
            <a:r>
              <a:rPr lang="en-IN" dirty="0" err="1"/>
              <a:t>analyze</a:t>
            </a:r>
            <a:r>
              <a:rPr lang="en-IN" dirty="0"/>
              <a:t> a packet captured.</a:t>
            </a:r>
          </a:p>
        </p:txBody>
      </p:sp>
    </p:spTree>
    <p:extLst>
      <p:ext uri="{BB962C8B-B14F-4D97-AF65-F5344CB8AC3E}">
        <p14:creationId xmlns:p14="http://schemas.microsoft.com/office/powerpoint/2010/main" val="36015643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E2F19-74B1-46C4-963F-861E1E2737FC}"/>
              </a:ext>
            </a:extLst>
          </p:cNvPr>
          <p:cNvSpPr>
            <a:spLocks noGrp="1"/>
          </p:cNvSpPr>
          <p:nvPr>
            <p:ph type="title"/>
          </p:nvPr>
        </p:nvSpPr>
        <p:spPr/>
        <p:txBody>
          <a:bodyPr/>
          <a:lstStyle/>
          <a:p>
            <a:r>
              <a:rPr lang="en-IN" dirty="0"/>
              <a:t>Remote Acquisition</a:t>
            </a:r>
          </a:p>
        </p:txBody>
      </p:sp>
      <p:sp>
        <p:nvSpPr>
          <p:cNvPr id="3" name="Content Placeholder 2">
            <a:extLst>
              <a:ext uri="{FF2B5EF4-FFF2-40B4-BE49-F238E27FC236}">
                <a16:creationId xmlns:a16="http://schemas.microsoft.com/office/drawing/2014/main" id="{518AE787-646F-4CE7-96A1-5318EDF9E74E}"/>
              </a:ext>
            </a:extLst>
          </p:cNvPr>
          <p:cNvSpPr>
            <a:spLocks noGrp="1"/>
          </p:cNvSpPr>
          <p:nvPr>
            <p:ph idx="1"/>
          </p:nvPr>
        </p:nvSpPr>
        <p:spPr/>
        <p:txBody>
          <a:bodyPr>
            <a:normAutofit fontScale="92500" lnSpcReduction="10000"/>
          </a:bodyPr>
          <a:lstStyle/>
          <a:p>
            <a:endParaRPr lang="en-IN" dirty="0"/>
          </a:p>
          <a:p>
            <a:r>
              <a:rPr lang="en-IN" dirty="0"/>
              <a:t>This refers to the acquisition of </a:t>
            </a:r>
            <a:r>
              <a:rPr lang="en-IN" dirty="0" err="1"/>
              <a:t>artifacts</a:t>
            </a:r>
            <a:r>
              <a:rPr lang="en-IN" dirty="0"/>
              <a:t> that have been generated on endpoints not directly used by those involved, such as web servers, or on endpoints we do not have physical control over, such as websites, social media, and other open sources.</a:t>
            </a:r>
          </a:p>
          <a:p>
            <a:r>
              <a:rPr lang="en-IN" dirty="0"/>
              <a:t>Server:</a:t>
            </a:r>
          </a:p>
          <a:p>
            <a:pPr lvl="1"/>
            <a:r>
              <a:rPr lang="en-IN" dirty="0"/>
              <a:t>web server </a:t>
            </a:r>
            <a:r>
              <a:rPr lang="en-IN" dirty="0" err="1"/>
              <a:t>artifacts</a:t>
            </a:r>
            <a:r>
              <a:rPr lang="en-IN" dirty="0"/>
              <a:t> </a:t>
            </a:r>
          </a:p>
          <a:p>
            <a:pPr lvl="1"/>
            <a:r>
              <a:rPr lang="en-IN" dirty="0"/>
              <a:t>web application</a:t>
            </a:r>
          </a:p>
          <a:p>
            <a:pPr lvl="1"/>
            <a:r>
              <a:rPr lang="en-IN" dirty="0"/>
              <a:t>Virtual host</a:t>
            </a:r>
          </a:p>
          <a:p>
            <a:r>
              <a:rPr lang="en-IN" dirty="0"/>
              <a:t>Cloud Services</a:t>
            </a:r>
          </a:p>
          <a:p>
            <a:r>
              <a:rPr lang="en-IN" dirty="0"/>
              <a:t>Open sources</a:t>
            </a:r>
          </a:p>
        </p:txBody>
      </p:sp>
    </p:spTree>
    <p:extLst>
      <p:ext uri="{BB962C8B-B14F-4D97-AF65-F5344CB8AC3E}">
        <p14:creationId xmlns:p14="http://schemas.microsoft.com/office/powerpoint/2010/main" val="16182861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10D2A-E4A4-484E-843A-943F98BD3761}"/>
              </a:ext>
            </a:extLst>
          </p:cNvPr>
          <p:cNvSpPr>
            <a:spLocks noGrp="1"/>
          </p:cNvSpPr>
          <p:nvPr>
            <p:ph type="title"/>
          </p:nvPr>
        </p:nvSpPr>
        <p:spPr/>
        <p:txBody>
          <a:bodyPr/>
          <a:lstStyle/>
          <a:p>
            <a:r>
              <a:rPr lang="en-IN" dirty="0"/>
              <a:t>1. Web Server Logs</a:t>
            </a:r>
          </a:p>
        </p:txBody>
      </p:sp>
      <p:sp>
        <p:nvSpPr>
          <p:cNvPr id="3" name="Content Placeholder 2">
            <a:extLst>
              <a:ext uri="{FF2B5EF4-FFF2-40B4-BE49-F238E27FC236}">
                <a16:creationId xmlns:a16="http://schemas.microsoft.com/office/drawing/2014/main" id="{75B5E18F-365B-4FF6-B25E-F6279DC9F5E9}"/>
              </a:ext>
            </a:extLst>
          </p:cNvPr>
          <p:cNvSpPr>
            <a:spLocks noGrp="1"/>
          </p:cNvSpPr>
          <p:nvPr>
            <p:ph idx="1"/>
          </p:nvPr>
        </p:nvSpPr>
        <p:spPr/>
        <p:txBody>
          <a:bodyPr/>
          <a:lstStyle/>
          <a:p>
            <a:pPr marL="0" indent="0">
              <a:buNone/>
            </a:pPr>
            <a:endParaRPr lang="en-IN" dirty="0"/>
          </a:p>
          <a:p>
            <a:r>
              <a:rPr lang="en-IN" dirty="0"/>
              <a:t>The </a:t>
            </a:r>
            <a:r>
              <a:rPr lang="en-IN" dirty="0" err="1"/>
              <a:t>artifacts</a:t>
            </a:r>
            <a:r>
              <a:rPr lang="en-IN" dirty="0"/>
              <a:t> generated on servers from the use of the Internet are usually in the form of logs.</a:t>
            </a:r>
          </a:p>
          <a:p>
            <a:r>
              <a:rPr lang="en-IN" dirty="0"/>
              <a:t>These logs are usually in a readable text format that can be parsed and structured by software tools.</a:t>
            </a:r>
          </a:p>
          <a:p>
            <a:r>
              <a:rPr lang="en-IN" dirty="0"/>
              <a:t>They are generated by a class of software called </a:t>
            </a:r>
            <a:r>
              <a:rPr lang="en-IN" i="1" dirty="0"/>
              <a:t>webservers</a:t>
            </a:r>
            <a:r>
              <a:rPr lang="en-IN" dirty="0"/>
              <a:t>.</a:t>
            </a:r>
          </a:p>
          <a:p>
            <a:r>
              <a:rPr lang="en-IN" dirty="0"/>
              <a:t>Three popular webservers are Nginx, Apache2, and </a:t>
            </a:r>
            <a:r>
              <a:rPr lang="en-IN" dirty="0" err="1"/>
              <a:t>MicrosoftIIS</a:t>
            </a:r>
            <a:r>
              <a:rPr lang="en-IN" dirty="0"/>
              <a:t>.</a:t>
            </a:r>
          </a:p>
        </p:txBody>
      </p:sp>
    </p:spTree>
    <p:extLst>
      <p:ext uri="{BB962C8B-B14F-4D97-AF65-F5344CB8AC3E}">
        <p14:creationId xmlns:p14="http://schemas.microsoft.com/office/powerpoint/2010/main" val="4688486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E529A-87F2-4EF5-9012-59CEF5007642}"/>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A999C5F6-7E68-4866-BE77-4704101DBD07}"/>
              </a:ext>
            </a:extLst>
          </p:cNvPr>
          <p:cNvPicPr>
            <a:picLocks noGrp="1" noChangeAspect="1"/>
          </p:cNvPicPr>
          <p:nvPr>
            <p:ph idx="1"/>
          </p:nvPr>
        </p:nvPicPr>
        <p:blipFill rotWithShape="1">
          <a:blip r:embed="rId2"/>
          <a:srcRect l="23705" t="47631" r="21299" b="15207"/>
          <a:stretch/>
        </p:blipFill>
        <p:spPr>
          <a:xfrm>
            <a:off x="1449121" y="2825651"/>
            <a:ext cx="9293757" cy="3532470"/>
          </a:xfrm>
          <a:prstGeom prst="rect">
            <a:avLst/>
          </a:prstGeom>
        </p:spPr>
      </p:pic>
      <p:sp>
        <p:nvSpPr>
          <p:cNvPr id="5" name="Rectangle 4">
            <a:extLst>
              <a:ext uri="{FF2B5EF4-FFF2-40B4-BE49-F238E27FC236}">
                <a16:creationId xmlns:a16="http://schemas.microsoft.com/office/drawing/2014/main" id="{883C8182-89FB-4967-A391-C4881FE6D01F}"/>
              </a:ext>
            </a:extLst>
          </p:cNvPr>
          <p:cNvSpPr/>
          <p:nvPr/>
        </p:nvSpPr>
        <p:spPr>
          <a:xfrm>
            <a:off x="997818" y="1542854"/>
            <a:ext cx="9609221" cy="892552"/>
          </a:xfrm>
          <a:prstGeom prst="rect">
            <a:avLst/>
          </a:prstGeom>
        </p:spPr>
        <p:txBody>
          <a:bodyPr wrap="square">
            <a:spAutoFit/>
          </a:bodyPr>
          <a:lstStyle/>
          <a:p>
            <a:pPr algn="just"/>
            <a:r>
              <a:rPr lang="en-IN" sz="2400" dirty="0">
                <a:solidFill>
                  <a:srgbClr val="000000"/>
                </a:solidFill>
                <a:latin typeface="KDBFP K+ Warnock Pro"/>
              </a:rPr>
              <a:t>A log entry </a:t>
            </a:r>
            <a:r>
              <a:rPr lang="en-IN" sz="2800" dirty="0">
                <a:solidFill>
                  <a:srgbClr val="000000"/>
                </a:solidFill>
                <a:latin typeface="KDBFP K+ Warnock Pro"/>
              </a:rPr>
              <a:t>generated</a:t>
            </a:r>
            <a:r>
              <a:rPr lang="en-IN" sz="2400" dirty="0">
                <a:solidFill>
                  <a:srgbClr val="000000"/>
                </a:solidFill>
                <a:latin typeface="KDBFP K+ Warnock Pro"/>
              </a:rPr>
              <a:t> by webservers corresponds to a single HTTP or HTTPS request and usually contains the following </a:t>
            </a:r>
            <a:r>
              <a:rPr lang="en-IN" sz="2400" dirty="0">
                <a:solidFill>
                  <a:srgbClr val="000000"/>
                </a:solidFill>
                <a:latin typeface="KDBFP L+ Warnock Pro"/>
              </a:rPr>
              <a:t>fi</a:t>
            </a:r>
            <a:r>
              <a:rPr lang="en-IN" sz="2400" dirty="0">
                <a:solidFill>
                  <a:srgbClr val="000000"/>
                </a:solidFill>
                <a:latin typeface="KDBFP K+ Warnock Pro"/>
              </a:rPr>
              <a:t>elds</a:t>
            </a:r>
            <a:endParaRPr lang="en-IN" sz="2400" dirty="0"/>
          </a:p>
        </p:txBody>
      </p:sp>
    </p:spTree>
    <p:extLst>
      <p:ext uri="{BB962C8B-B14F-4D97-AF65-F5344CB8AC3E}">
        <p14:creationId xmlns:p14="http://schemas.microsoft.com/office/powerpoint/2010/main" val="19324454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64EAC-0686-49C8-97F9-BE50D41878CB}"/>
              </a:ext>
            </a:extLst>
          </p:cNvPr>
          <p:cNvSpPr>
            <a:spLocks noGrp="1"/>
          </p:cNvSpPr>
          <p:nvPr>
            <p:ph type="title"/>
          </p:nvPr>
        </p:nvSpPr>
        <p:spPr/>
        <p:txBody>
          <a:bodyPr/>
          <a:lstStyle/>
          <a:p>
            <a:r>
              <a:rPr lang="en-IN" dirty="0"/>
              <a:t>2.Web Application Logs</a:t>
            </a:r>
          </a:p>
        </p:txBody>
      </p:sp>
      <p:sp>
        <p:nvSpPr>
          <p:cNvPr id="3" name="Content Placeholder 2">
            <a:extLst>
              <a:ext uri="{FF2B5EF4-FFF2-40B4-BE49-F238E27FC236}">
                <a16:creationId xmlns:a16="http://schemas.microsoft.com/office/drawing/2014/main" id="{430B93FE-6F97-49EC-B897-F40636631584}"/>
              </a:ext>
            </a:extLst>
          </p:cNvPr>
          <p:cNvSpPr>
            <a:spLocks noGrp="1"/>
          </p:cNvSpPr>
          <p:nvPr>
            <p:ph idx="1"/>
          </p:nvPr>
        </p:nvSpPr>
        <p:spPr/>
        <p:txBody>
          <a:bodyPr>
            <a:normAutofit fontScale="85000" lnSpcReduction="20000"/>
          </a:bodyPr>
          <a:lstStyle/>
          <a:p>
            <a:endParaRPr lang="en-IN" dirty="0"/>
          </a:p>
          <a:p>
            <a:r>
              <a:rPr lang="en-IN" dirty="0"/>
              <a:t>When the web server receives an incoming request from a client, it determines what running process on the server should handle the request.</a:t>
            </a:r>
          </a:p>
          <a:p>
            <a:r>
              <a:rPr lang="en-IN" dirty="0"/>
              <a:t>These processes maybe built </a:t>
            </a:r>
          </a:p>
          <a:p>
            <a:r>
              <a:rPr lang="en-IN" dirty="0"/>
              <a:t>From a number of different technologies, like PHP, Python, Java, and C#.</a:t>
            </a:r>
          </a:p>
          <a:p>
            <a:r>
              <a:rPr lang="en-IN" dirty="0"/>
              <a:t>While each web application is free to maintain (or keep) logs exactly how it chooses, there is a tendency toward a standard logging format</a:t>
            </a:r>
          </a:p>
          <a:p>
            <a:r>
              <a:rPr lang="en-IN" dirty="0"/>
              <a:t>These files reside in the operating system’s standard log directory (like/var/</a:t>
            </a:r>
            <a:r>
              <a:rPr lang="en-IN" dirty="0" err="1"/>
              <a:t>logonLinux</a:t>
            </a:r>
            <a:r>
              <a:rPr lang="en-IN" dirty="0"/>
              <a:t>); however, application developers may choose to store log files where they see fit.</a:t>
            </a:r>
          </a:p>
          <a:p>
            <a:r>
              <a:rPr lang="en-IN" dirty="0"/>
              <a:t>Another normal location for application log files is next to where the web application (script or compiled computer code)resides.</a:t>
            </a:r>
          </a:p>
        </p:txBody>
      </p:sp>
    </p:spTree>
    <p:extLst>
      <p:ext uri="{BB962C8B-B14F-4D97-AF65-F5344CB8AC3E}">
        <p14:creationId xmlns:p14="http://schemas.microsoft.com/office/powerpoint/2010/main" val="6971992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3B5D0-A2EE-45AC-8DD4-777284BBA17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7D502EC-4333-4FEF-9D63-B13EF1A603F4}"/>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315B3A7B-ADC3-4589-922B-66F29FD359D4}"/>
              </a:ext>
            </a:extLst>
          </p:cNvPr>
          <p:cNvPicPr>
            <a:picLocks noChangeAspect="1"/>
          </p:cNvPicPr>
          <p:nvPr/>
        </p:nvPicPr>
        <p:blipFill rotWithShape="1">
          <a:blip r:embed="rId2"/>
          <a:srcRect l="30316" t="37894" r="27053" b="14386"/>
          <a:stretch/>
        </p:blipFill>
        <p:spPr>
          <a:xfrm>
            <a:off x="769516" y="237066"/>
            <a:ext cx="10515599" cy="6620934"/>
          </a:xfrm>
          <a:prstGeom prst="rect">
            <a:avLst/>
          </a:prstGeom>
        </p:spPr>
      </p:pic>
    </p:spTree>
    <p:extLst>
      <p:ext uri="{BB962C8B-B14F-4D97-AF65-F5344CB8AC3E}">
        <p14:creationId xmlns:p14="http://schemas.microsoft.com/office/powerpoint/2010/main" val="28709271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DF785-2136-4D5D-B5F8-254A08D5BEB5}"/>
              </a:ext>
            </a:extLst>
          </p:cNvPr>
          <p:cNvSpPr>
            <a:spLocks noGrp="1"/>
          </p:cNvSpPr>
          <p:nvPr>
            <p:ph type="title"/>
          </p:nvPr>
        </p:nvSpPr>
        <p:spPr/>
        <p:txBody>
          <a:bodyPr/>
          <a:lstStyle/>
          <a:p>
            <a:r>
              <a:rPr lang="en-IN" dirty="0"/>
              <a:t>Cloud Services</a:t>
            </a:r>
          </a:p>
        </p:txBody>
      </p:sp>
      <p:sp>
        <p:nvSpPr>
          <p:cNvPr id="3" name="Content Placeholder 2">
            <a:extLst>
              <a:ext uri="{FF2B5EF4-FFF2-40B4-BE49-F238E27FC236}">
                <a16:creationId xmlns:a16="http://schemas.microsoft.com/office/drawing/2014/main" id="{4F2166DB-DF86-4C02-8324-88C50BE02D2B}"/>
              </a:ext>
            </a:extLst>
          </p:cNvPr>
          <p:cNvSpPr>
            <a:spLocks noGrp="1"/>
          </p:cNvSpPr>
          <p:nvPr>
            <p:ph idx="1"/>
          </p:nvPr>
        </p:nvSpPr>
        <p:spPr/>
        <p:txBody>
          <a:bodyPr>
            <a:normAutofit fontScale="92500"/>
          </a:bodyPr>
          <a:lstStyle/>
          <a:p>
            <a:r>
              <a:rPr lang="en-IN" dirty="0"/>
              <a:t>Cloud Forensics is cross-discipline between Cloud Computing and Digital Forensics. Cloud Forensics is actually an application within Digital Forensics which oversees the crime committed over the cloud and investigates on it. Cloud computing is based on huge network, which spreads globally. </a:t>
            </a:r>
          </a:p>
          <a:p>
            <a:r>
              <a:rPr lang="en-IN" dirty="0"/>
              <a:t>The Cloud Service Provider must communicate with third-parties for their expertise in the Investigation. They may hire IT professionals who are experts in systems, networks, security, ethical hacking, cloud architects and cloud security who can assist investigators at crime scenes.</a:t>
            </a:r>
          </a:p>
          <a:p>
            <a:r>
              <a:rPr lang="en-IN" dirty="0"/>
              <a:t> Incident Handlers, who respond to data leakage and loss, breach of confidentiality, denial of service attacks, insider attacks, and malicious code infections. </a:t>
            </a:r>
          </a:p>
        </p:txBody>
      </p:sp>
    </p:spTree>
    <p:extLst>
      <p:ext uri="{BB962C8B-B14F-4D97-AF65-F5344CB8AC3E}">
        <p14:creationId xmlns:p14="http://schemas.microsoft.com/office/powerpoint/2010/main" val="17560366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2BA8C-1A06-407D-8F0C-76162F817CDA}"/>
              </a:ext>
            </a:extLst>
          </p:cNvPr>
          <p:cNvSpPr>
            <a:spLocks noGrp="1"/>
          </p:cNvSpPr>
          <p:nvPr>
            <p:ph type="title"/>
          </p:nvPr>
        </p:nvSpPr>
        <p:spPr/>
        <p:txBody>
          <a:bodyPr/>
          <a:lstStyle/>
          <a:p>
            <a:r>
              <a:rPr lang="en-IN" dirty="0"/>
              <a:t>Open Source</a:t>
            </a:r>
          </a:p>
        </p:txBody>
      </p:sp>
      <p:sp>
        <p:nvSpPr>
          <p:cNvPr id="3" name="Content Placeholder 2">
            <a:extLst>
              <a:ext uri="{FF2B5EF4-FFF2-40B4-BE49-F238E27FC236}">
                <a16:creationId xmlns:a16="http://schemas.microsoft.com/office/drawing/2014/main" id="{02685264-3AB8-4569-AC28-A04AF4D1F376}"/>
              </a:ext>
            </a:extLst>
          </p:cNvPr>
          <p:cNvSpPr>
            <a:spLocks noGrp="1"/>
          </p:cNvSpPr>
          <p:nvPr>
            <p:ph idx="1"/>
          </p:nvPr>
        </p:nvSpPr>
        <p:spPr/>
        <p:txBody>
          <a:bodyPr>
            <a:normAutofit fontScale="92500" lnSpcReduction="20000"/>
          </a:bodyPr>
          <a:lstStyle/>
          <a:p>
            <a:endParaRPr lang="en-IN" dirty="0"/>
          </a:p>
          <a:p>
            <a:r>
              <a:rPr lang="en-IN" dirty="0"/>
              <a:t>The term </a:t>
            </a:r>
            <a:r>
              <a:rPr lang="en-IN" i="1" dirty="0"/>
              <a:t>open source </a:t>
            </a:r>
            <a:r>
              <a:rPr lang="en-IN" dirty="0"/>
              <a:t>is used about information and resources that are publicly available, and this section focuses on information publicly available from remote end points.</a:t>
            </a:r>
          </a:p>
          <a:p>
            <a:r>
              <a:rPr lang="en-IN" dirty="0"/>
              <a:t>This includes various types of websites on the Internet.</a:t>
            </a:r>
          </a:p>
          <a:p>
            <a:r>
              <a:rPr lang="en-IN" dirty="0"/>
              <a:t>Open source </a:t>
            </a:r>
            <a:r>
              <a:rPr lang="en-IN" dirty="0" err="1"/>
              <a:t>artifacts</a:t>
            </a:r>
            <a:r>
              <a:rPr lang="en-IN" dirty="0"/>
              <a:t> maybe deployed in both reactive and proactive investigations.</a:t>
            </a:r>
          </a:p>
          <a:p>
            <a:r>
              <a:rPr lang="en-IN" dirty="0"/>
              <a:t>Reactive investigations (let’s call them </a:t>
            </a:r>
            <a:r>
              <a:rPr lang="en-IN" i="1" dirty="0"/>
              <a:t>open source forensics</a:t>
            </a:r>
            <a:r>
              <a:rPr lang="en-IN" dirty="0"/>
              <a:t>)</a:t>
            </a:r>
          </a:p>
          <a:p>
            <a:r>
              <a:rPr lang="en-IN" dirty="0"/>
              <a:t>Proactive use of open source </a:t>
            </a:r>
            <a:r>
              <a:rPr lang="en-IN" dirty="0" err="1"/>
              <a:t>artifacts</a:t>
            </a:r>
            <a:r>
              <a:rPr lang="en-IN" dirty="0"/>
              <a:t>, demonstrated when the investigation is not  a response to a particular incident but rather in preparation for future incidents, is primarily referred to as </a:t>
            </a:r>
            <a:r>
              <a:rPr lang="en-IN" i="1" dirty="0"/>
              <a:t>open source intelligence</a:t>
            </a:r>
            <a:r>
              <a:rPr lang="en-IN" dirty="0"/>
              <a:t>.</a:t>
            </a:r>
          </a:p>
        </p:txBody>
      </p:sp>
    </p:spTree>
    <p:extLst>
      <p:ext uri="{BB962C8B-B14F-4D97-AF65-F5344CB8AC3E}">
        <p14:creationId xmlns:p14="http://schemas.microsoft.com/office/powerpoint/2010/main" val="3876404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48AF8-7256-47B8-8595-B96B7F1B8ECC}"/>
              </a:ext>
            </a:extLst>
          </p:cNvPr>
          <p:cNvSpPr>
            <a:spLocks noGrp="1"/>
          </p:cNvSpPr>
          <p:nvPr>
            <p:ph type="title"/>
          </p:nvPr>
        </p:nvSpPr>
        <p:spPr/>
        <p:txBody>
          <a:bodyPr/>
          <a:lstStyle/>
          <a:p>
            <a:r>
              <a:rPr lang="en-IN" dirty="0"/>
              <a:t>Open Source</a:t>
            </a:r>
          </a:p>
        </p:txBody>
      </p:sp>
      <p:sp>
        <p:nvSpPr>
          <p:cNvPr id="3" name="Content Placeholder 2">
            <a:extLst>
              <a:ext uri="{FF2B5EF4-FFF2-40B4-BE49-F238E27FC236}">
                <a16:creationId xmlns:a16="http://schemas.microsoft.com/office/drawing/2014/main" id="{90AD4FD8-F659-4A43-8C79-B0ED7056DE4D}"/>
              </a:ext>
            </a:extLst>
          </p:cNvPr>
          <p:cNvSpPr>
            <a:spLocks noGrp="1"/>
          </p:cNvSpPr>
          <p:nvPr>
            <p:ph idx="1"/>
          </p:nvPr>
        </p:nvSpPr>
        <p:spPr>
          <a:xfrm>
            <a:off x="838200" y="1260909"/>
            <a:ext cx="10515600" cy="4916054"/>
          </a:xfrm>
        </p:spPr>
        <p:txBody>
          <a:bodyPr>
            <a:normAutofit/>
          </a:bodyPr>
          <a:lstStyle/>
          <a:p>
            <a:endParaRPr lang="en-IN" dirty="0"/>
          </a:p>
          <a:p>
            <a:r>
              <a:rPr lang="en-IN" dirty="0"/>
              <a:t>We focus on the types of open source information that maybe of interest to an investigation.</a:t>
            </a:r>
          </a:p>
          <a:p>
            <a:r>
              <a:rPr lang="en-IN" dirty="0"/>
              <a:t>We categorize them as follows: </a:t>
            </a:r>
          </a:p>
          <a:p>
            <a:pPr lvl="1"/>
            <a:r>
              <a:rPr lang="en-IN" b="1" dirty="0"/>
              <a:t>Personal information,(</a:t>
            </a:r>
            <a:r>
              <a:rPr lang="en-IN" dirty="0"/>
              <a:t>PII)-social media</a:t>
            </a:r>
          </a:p>
          <a:p>
            <a:pPr lvl="1"/>
            <a:r>
              <a:rPr lang="en-IN" b="1" dirty="0"/>
              <a:t>User accounts</a:t>
            </a:r>
            <a:r>
              <a:rPr lang="en-IN" dirty="0"/>
              <a:t>,-FB/twitter/</a:t>
            </a:r>
            <a:r>
              <a:rPr lang="en-IN" dirty="0" err="1"/>
              <a:t>linkedin</a:t>
            </a:r>
            <a:r>
              <a:rPr lang="en-IN" dirty="0"/>
              <a:t>/</a:t>
            </a:r>
            <a:r>
              <a:rPr lang="en-IN" dirty="0" err="1"/>
              <a:t>emailadresses</a:t>
            </a:r>
            <a:endParaRPr lang="en-IN" dirty="0"/>
          </a:p>
          <a:p>
            <a:pPr lvl="1"/>
            <a:r>
              <a:rPr lang="en-IN" b="1" dirty="0"/>
              <a:t>Contact lists</a:t>
            </a:r>
            <a:r>
              <a:rPr lang="en-IN" dirty="0"/>
              <a:t>, -mutual friends/followers/following /contacts</a:t>
            </a:r>
          </a:p>
          <a:p>
            <a:pPr lvl="1"/>
            <a:r>
              <a:rPr lang="en-IN" b="1" dirty="0"/>
              <a:t>Publication of content, </a:t>
            </a:r>
            <a:r>
              <a:rPr lang="en-IN" dirty="0"/>
              <a:t>-blogs/post/forums/</a:t>
            </a:r>
          </a:p>
          <a:p>
            <a:pPr lvl="1"/>
            <a:r>
              <a:rPr lang="en-IN" b="1" dirty="0"/>
              <a:t>Interaction with content</a:t>
            </a:r>
            <a:r>
              <a:rPr lang="en-IN" dirty="0"/>
              <a:t>, -comments/likes</a:t>
            </a:r>
          </a:p>
          <a:p>
            <a:pPr lvl="1"/>
            <a:r>
              <a:rPr lang="en-IN" b="1" dirty="0"/>
              <a:t>Public interaction</a:t>
            </a:r>
            <a:r>
              <a:rPr lang="en-IN" dirty="0"/>
              <a:t>-comments/likes on other forums</a:t>
            </a:r>
          </a:p>
          <a:p>
            <a:pPr lvl="1"/>
            <a:r>
              <a:rPr lang="en-IN" dirty="0"/>
              <a:t> </a:t>
            </a:r>
            <a:r>
              <a:rPr lang="en-IN" b="1" dirty="0"/>
              <a:t>association with groups &amp; communities</a:t>
            </a:r>
            <a:r>
              <a:rPr lang="en-IN" dirty="0"/>
              <a:t>-fb </a:t>
            </a:r>
            <a:r>
              <a:rPr lang="en-IN" dirty="0" err="1"/>
              <a:t>groupjoins</a:t>
            </a:r>
            <a:r>
              <a:rPr lang="en-IN" dirty="0"/>
              <a:t>/committee/likes</a:t>
            </a:r>
          </a:p>
        </p:txBody>
      </p:sp>
    </p:spTree>
    <p:extLst>
      <p:ext uri="{BB962C8B-B14F-4D97-AF65-F5344CB8AC3E}">
        <p14:creationId xmlns:p14="http://schemas.microsoft.com/office/powerpoint/2010/main" val="1923810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44148D-BF70-45FA-8955-B0C9F50B8390}"/>
              </a:ext>
            </a:extLst>
          </p:cNvPr>
          <p:cNvPicPr>
            <a:picLocks noChangeAspect="1"/>
          </p:cNvPicPr>
          <p:nvPr/>
        </p:nvPicPr>
        <p:blipFill rotWithShape="1">
          <a:blip r:embed="rId2"/>
          <a:srcRect l="29453" t="32500" r="55000" b="35000"/>
          <a:stretch/>
        </p:blipFill>
        <p:spPr>
          <a:xfrm>
            <a:off x="4214812" y="1216951"/>
            <a:ext cx="3762376" cy="4424098"/>
          </a:xfrm>
          <a:prstGeom prst="rect">
            <a:avLst/>
          </a:prstGeom>
        </p:spPr>
      </p:pic>
      <p:sp>
        <p:nvSpPr>
          <p:cNvPr id="3" name="Rectangle 2">
            <a:extLst>
              <a:ext uri="{FF2B5EF4-FFF2-40B4-BE49-F238E27FC236}">
                <a16:creationId xmlns:a16="http://schemas.microsoft.com/office/drawing/2014/main" id="{51F9355E-D00F-4DC3-AC6A-E626CD56B60E}"/>
              </a:ext>
            </a:extLst>
          </p:cNvPr>
          <p:cNvSpPr/>
          <p:nvPr/>
        </p:nvSpPr>
        <p:spPr>
          <a:xfrm>
            <a:off x="1638300" y="5103674"/>
            <a:ext cx="8648700" cy="1754326"/>
          </a:xfrm>
          <a:prstGeom prst="rect">
            <a:avLst/>
          </a:prstGeom>
        </p:spPr>
        <p:txBody>
          <a:bodyPr wrap="square">
            <a:spAutoFit/>
          </a:bodyPr>
          <a:lstStyle/>
          <a:p>
            <a:endParaRPr lang="en-IN" sz="3600" b="0" i="0" u="none" strike="noStrike" baseline="0" dirty="0">
              <a:solidFill>
                <a:srgbClr val="000000"/>
              </a:solidFill>
              <a:latin typeface="KDBFP K+ Warnock Pro"/>
            </a:endParaRPr>
          </a:p>
          <a:p>
            <a:r>
              <a:rPr lang="en-IN" sz="2400" dirty="0">
                <a:solidFill>
                  <a:srgbClr val="000000"/>
                </a:solidFill>
                <a:latin typeface="KDBFP K+ Warnock Pro"/>
              </a:rPr>
              <a:t>These lookups are cached for sometime determined by a value called time to live (TTL), saving network bandwidth, power ,and time</a:t>
            </a:r>
            <a:endParaRPr lang="en-IN" sz="2400" dirty="0"/>
          </a:p>
        </p:txBody>
      </p:sp>
    </p:spTree>
    <p:extLst>
      <p:ext uri="{BB962C8B-B14F-4D97-AF65-F5344CB8AC3E}">
        <p14:creationId xmlns:p14="http://schemas.microsoft.com/office/powerpoint/2010/main" val="2107124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AC894-7EE8-4B5F-A452-2B5322951519}"/>
              </a:ext>
            </a:extLst>
          </p:cNvPr>
          <p:cNvSpPr>
            <a:spLocks noGrp="1"/>
          </p:cNvSpPr>
          <p:nvPr>
            <p:ph type="title"/>
          </p:nvPr>
        </p:nvSpPr>
        <p:spPr/>
        <p:txBody>
          <a:bodyPr/>
          <a:lstStyle/>
          <a:p>
            <a:r>
              <a:rPr lang="en-IN" dirty="0"/>
              <a:t>Email</a:t>
            </a:r>
          </a:p>
        </p:txBody>
      </p:sp>
      <p:sp>
        <p:nvSpPr>
          <p:cNvPr id="3" name="Content Placeholder 2">
            <a:extLst>
              <a:ext uri="{FF2B5EF4-FFF2-40B4-BE49-F238E27FC236}">
                <a16:creationId xmlns:a16="http://schemas.microsoft.com/office/drawing/2014/main" id="{F29D6D61-D57D-4E2A-83DE-0E9DFA18D262}"/>
              </a:ext>
            </a:extLst>
          </p:cNvPr>
          <p:cNvSpPr>
            <a:spLocks noGrp="1"/>
          </p:cNvSpPr>
          <p:nvPr>
            <p:ph idx="1"/>
          </p:nvPr>
        </p:nvSpPr>
        <p:spPr/>
        <p:txBody>
          <a:bodyPr/>
          <a:lstStyle/>
          <a:p>
            <a:endParaRPr lang="en-IN" dirty="0"/>
          </a:p>
          <a:p>
            <a:r>
              <a:rPr lang="en-IN" dirty="0"/>
              <a:t>Important protocols relating to the exchange of such data: the Simple Mail Transfer Protocol (SMTP), Internet Message Access Protocol (IMAP), and Post Office Protocol(POP).</a:t>
            </a:r>
          </a:p>
        </p:txBody>
      </p:sp>
      <p:pic>
        <p:nvPicPr>
          <p:cNvPr id="4" name="Picture 3">
            <a:extLst>
              <a:ext uri="{FF2B5EF4-FFF2-40B4-BE49-F238E27FC236}">
                <a16:creationId xmlns:a16="http://schemas.microsoft.com/office/drawing/2014/main" id="{FB5E2897-573C-4D68-ACC8-E1648AE2AA41}"/>
              </a:ext>
            </a:extLst>
          </p:cNvPr>
          <p:cNvPicPr>
            <a:picLocks noChangeAspect="1"/>
          </p:cNvPicPr>
          <p:nvPr/>
        </p:nvPicPr>
        <p:blipFill rotWithShape="1">
          <a:blip r:embed="rId2"/>
          <a:srcRect l="25781" t="38055" r="22969" b="40417"/>
          <a:stretch/>
        </p:blipFill>
        <p:spPr>
          <a:xfrm>
            <a:off x="2171699" y="3981450"/>
            <a:ext cx="8344637" cy="1971675"/>
          </a:xfrm>
          <a:prstGeom prst="rect">
            <a:avLst/>
          </a:prstGeom>
        </p:spPr>
      </p:pic>
    </p:spTree>
    <p:extLst>
      <p:ext uri="{BB962C8B-B14F-4D97-AF65-F5344CB8AC3E}">
        <p14:creationId xmlns:p14="http://schemas.microsoft.com/office/powerpoint/2010/main" val="1973549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A59BFD-4852-4F77-8193-A19CE0295FE2}"/>
              </a:ext>
            </a:extLst>
          </p:cNvPr>
          <p:cNvSpPr>
            <a:spLocks noGrp="1"/>
          </p:cNvSpPr>
          <p:nvPr>
            <p:ph idx="1"/>
          </p:nvPr>
        </p:nvSpPr>
        <p:spPr>
          <a:xfrm>
            <a:off x="838200" y="742950"/>
            <a:ext cx="10515600" cy="5434013"/>
          </a:xfrm>
        </p:spPr>
        <p:txBody>
          <a:bodyPr>
            <a:normAutofit fontScale="92500" lnSpcReduction="10000"/>
          </a:bodyPr>
          <a:lstStyle/>
          <a:p>
            <a:endParaRPr lang="en-IN" dirty="0"/>
          </a:p>
          <a:p>
            <a:r>
              <a:rPr lang="en-IN" dirty="0"/>
              <a:t>SMTP is a widespread delivery-only protocol that pushes email from one mail server to another. </a:t>
            </a:r>
          </a:p>
          <a:p>
            <a:r>
              <a:rPr lang="en-IN" dirty="0"/>
              <a:t>And while web mail services such as Gmail and Hotmail are using their own custom protocols for transmitting emails within their own networks (</a:t>
            </a:r>
            <a:r>
              <a:rPr lang="en-IN" dirty="0" err="1"/>
              <a:t>i.e.,sending</a:t>
            </a:r>
            <a:r>
              <a:rPr lang="en-IN" dirty="0"/>
              <a:t> email from one @gmail.com email address to another), they all use SMTP for sending emails outside their own network.</a:t>
            </a:r>
          </a:p>
          <a:p>
            <a:endParaRPr lang="en-IN" dirty="0"/>
          </a:p>
          <a:p>
            <a:r>
              <a:rPr lang="en-IN" dirty="0"/>
              <a:t>The recipients not disclosed in the email header are often referred to as </a:t>
            </a:r>
            <a:r>
              <a:rPr lang="en-IN" i="1" dirty="0">
                <a:solidFill>
                  <a:srgbClr val="FF0000"/>
                </a:solidFill>
              </a:rPr>
              <a:t>BCC recipients </a:t>
            </a:r>
            <a:r>
              <a:rPr lang="en-IN" dirty="0">
                <a:solidFill>
                  <a:srgbClr val="FF0000"/>
                </a:solidFill>
              </a:rPr>
              <a:t>(BCC stands for “blind carbon copy”).</a:t>
            </a:r>
          </a:p>
          <a:p>
            <a:r>
              <a:rPr lang="en-IN" dirty="0"/>
              <a:t>The format supports attachments appended as Base64</a:t>
            </a:r>
            <a:r>
              <a:rPr lang="en-IN" baseline="30000" dirty="0"/>
              <a:t>3 </a:t>
            </a:r>
            <a:r>
              <a:rPr lang="en-IN" dirty="0"/>
              <a:t>encoded text added as part of the email header.</a:t>
            </a:r>
          </a:p>
          <a:p>
            <a:r>
              <a:rPr lang="en-IN" dirty="0"/>
              <a:t>Where as SMTP is a delivery-only protocol, the IMAP and POP protocols are used for managing user mail boxes and transmitting emails to the end user.</a:t>
            </a:r>
          </a:p>
        </p:txBody>
      </p:sp>
    </p:spTree>
    <p:extLst>
      <p:ext uri="{BB962C8B-B14F-4D97-AF65-F5344CB8AC3E}">
        <p14:creationId xmlns:p14="http://schemas.microsoft.com/office/powerpoint/2010/main" val="3895681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B7309-A96F-4DBB-BA21-9E51D4A82B71}"/>
              </a:ext>
            </a:extLst>
          </p:cNvPr>
          <p:cNvSpPr>
            <a:spLocks noGrp="1"/>
          </p:cNvSpPr>
          <p:nvPr>
            <p:ph type="title"/>
          </p:nvPr>
        </p:nvSpPr>
        <p:spPr/>
        <p:txBody>
          <a:bodyPr/>
          <a:lstStyle/>
          <a:p>
            <a:r>
              <a:rPr lang="en-IN" dirty="0"/>
              <a:t>World Wide Web(WWW)</a:t>
            </a:r>
          </a:p>
        </p:txBody>
      </p:sp>
      <p:sp>
        <p:nvSpPr>
          <p:cNvPr id="3" name="Content Placeholder 2">
            <a:extLst>
              <a:ext uri="{FF2B5EF4-FFF2-40B4-BE49-F238E27FC236}">
                <a16:creationId xmlns:a16="http://schemas.microsoft.com/office/drawing/2014/main" id="{BF51D7CE-494B-4F0B-8B51-03696C4B3C46}"/>
              </a:ext>
            </a:extLst>
          </p:cNvPr>
          <p:cNvSpPr>
            <a:spLocks noGrp="1"/>
          </p:cNvSpPr>
          <p:nvPr>
            <p:ph idx="1"/>
          </p:nvPr>
        </p:nvSpPr>
        <p:spPr/>
        <p:txBody>
          <a:bodyPr/>
          <a:lstStyle/>
          <a:p>
            <a:endParaRPr lang="en-IN" dirty="0"/>
          </a:p>
          <a:p>
            <a:r>
              <a:rPr lang="en-IN" dirty="0"/>
              <a:t>The World Wide Web, also known as the WWW and the Web, is an information space where documents and other web resources are identified by Uniform Resource Locators (URLs), interlinked by hypertext links, and accessible via the Internet.</a:t>
            </a:r>
          </a:p>
          <a:p>
            <a:r>
              <a:rPr lang="en-IN" dirty="0"/>
              <a:t>Web resources are accessed using </a:t>
            </a:r>
            <a:r>
              <a:rPr lang="en-IN" dirty="0">
                <a:hlinkClick r:id="rId2" tooltip="HTTP"/>
              </a:rPr>
              <a:t>HTTP</a:t>
            </a:r>
            <a:r>
              <a:rPr lang="en-IN" dirty="0"/>
              <a:t> or </a:t>
            </a:r>
            <a:r>
              <a:rPr lang="en-IN" dirty="0">
                <a:hlinkClick r:id="rId3" tooltip="HTTPS"/>
              </a:rPr>
              <a:t>HTTPS</a:t>
            </a:r>
            <a:r>
              <a:rPr lang="en-IN" dirty="0"/>
              <a:t>, which are application-level Internet protocols that use the Internet's transport protocols</a:t>
            </a:r>
          </a:p>
        </p:txBody>
      </p:sp>
    </p:spTree>
    <p:extLst>
      <p:ext uri="{BB962C8B-B14F-4D97-AF65-F5344CB8AC3E}">
        <p14:creationId xmlns:p14="http://schemas.microsoft.com/office/powerpoint/2010/main" val="1593101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BF124-59CE-44B6-A460-08CC60FCE5C7}"/>
              </a:ext>
            </a:extLst>
          </p:cNvPr>
          <p:cNvSpPr>
            <a:spLocks noGrp="1"/>
          </p:cNvSpPr>
          <p:nvPr>
            <p:ph type="title"/>
          </p:nvPr>
        </p:nvSpPr>
        <p:spPr/>
        <p:txBody>
          <a:bodyPr/>
          <a:lstStyle/>
          <a:p>
            <a:r>
              <a:rPr lang="en-IN" dirty="0"/>
              <a:t>http</a:t>
            </a:r>
          </a:p>
        </p:txBody>
      </p:sp>
      <p:sp>
        <p:nvSpPr>
          <p:cNvPr id="3" name="Content Placeholder 2">
            <a:extLst>
              <a:ext uri="{FF2B5EF4-FFF2-40B4-BE49-F238E27FC236}">
                <a16:creationId xmlns:a16="http://schemas.microsoft.com/office/drawing/2014/main" id="{8B863D9B-6FA8-4ED7-8314-85CD003CFDB7}"/>
              </a:ext>
            </a:extLst>
          </p:cNvPr>
          <p:cNvSpPr>
            <a:spLocks noGrp="1"/>
          </p:cNvSpPr>
          <p:nvPr>
            <p:ph idx="1"/>
          </p:nvPr>
        </p:nvSpPr>
        <p:spPr/>
        <p:txBody>
          <a:bodyPr/>
          <a:lstStyle/>
          <a:p>
            <a:r>
              <a:rPr lang="en-IN" b="1" dirty="0"/>
              <a:t>HTTP</a:t>
            </a:r>
            <a:r>
              <a:rPr lang="en-IN" dirty="0"/>
              <a:t> is a </a:t>
            </a:r>
            <a:r>
              <a:rPr lang="en-IN" dirty="0">
                <a:hlinkClick r:id="rId2" tooltip="protocol: A protocol is a system of rules that define how data is exchanged within or between computers. Communications between devices require that the devices agree on the format of the data that is being exchanged. The set of rules that defines a format is called a protocol."/>
              </a:rPr>
              <a:t>protocol</a:t>
            </a:r>
            <a:r>
              <a:rPr lang="en-IN" dirty="0"/>
              <a:t> which allows the fetching of resources, such as HTML documents. It is the foundation of any data exchange on the Web and a client-server protocol</a:t>
            </a:r>
          </a:p>
          <a:p>
            <a:r>
              <a:rPr lang="en-IN" dirty="0"/>
              <a:t>Clients and servers communicate by exchanging individual messages (as opposed to a stream of data).</a:t>
            </a:r>
          </a:p>
          <a:p>
            <a:r>
              <a:rPr lang="en-IN" dirty="0"/>
              <a:t> The messages sent by the client, usually a Web browser, are called </a:t>
            </a:r>
            <a:r>
              <a:rPr lang="en-IN" i="1" dirty="0"/>
              <a:t>requests</a:t>
            </a:r>
            <a:r>
              <a:rPr lang="en-IN" dirty="0"/>
              <a:t> and the messages sent by the server as an answer are called </a:t>
            </a:r>
            <a:r>
              <a:rPr lang="en-IN" i="1" dirty="0"/>
              <a:t>responses</a:t>
            </a:r>
            <a:r>
              <a:rPr lang="en-IN" dirty="0"/>
              <a:t>.</a:t>
            </a:r>
          </a:p>
        </p:txBody>
      </p:sp>
    </p:spTree>
    <p:extLst>
      <p:ext uri="{BB962C8B-B14F-4D97-AF65-F5344CB8AC3E}">
        <p14:creationId xmlns:p14="http://schemas.microsoft.com/office/powerpoint/2010/main" val="287768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1797</TotalTime>
  <Words>2510</Words>
  <Application>Microsoft Office PowerPoint</Application>
  <PresentationFormat>Widescreen</PresentationFormat>
  <Paragraphs>220</Paragraphs>
  <Slides>48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Arial</vt:lpstr>
      <vt:lpstr>Calibri</vt:lpstr>
      <vt:lpstr>Calibri Light</vt:lpstr>
      <vt:lpstr>KDBFP K+ Warnock Pro</vt:lpstr>
      <vt:lpstr>KDBFP L+ Warnock Pro</vt:lpstr>
      <vt:lpstr>Office Theme</vt:lpstr>
      <vt:lpstr>Internet Forensics</vt:lpstr>
      <vt:lpstr>Domain Name System (DNS)</vt:lpstr>
      <vt:lpstr>Top level Domain(TLD)</vt:lpstr>
      <vt:lpstr>DNS Record Types</vt:lpstr>
      <vt:lpstr>PowerPoint Presentation</vt:lpstr>
      <vt:lpstr>Email</vt:lpstr>
      <vt:lpstr>PowerPoint Presentation</vt:lpstr>
      <vt:lpstr>World Wide Web(WWW)</vt:lpstr>
      <vt:lpstr>http</vt:lpstr>
      <vt:lpstr>http request header:</vt:lpstr>
      <vt:lpstr>http response header</vt:lpstr>
      <vt:lpstr> Peer-to-PeerNetworks</vt:lpstr>
      <vt:lpstr>Caveats</vt:lpstr>
      <vt:lpstr>NAT</vt:lpstr>
      <vt:lpstr>PowerPoint Presentation</vt:lpstr>
      <vt:lpstr>Onion Routing</vt:lpstr>
      <vt:lpstr>PowerPoint Presentation</vt:lpstr>
      <vt:lpstr>How does onion routing work?</vt:lpstr>
      <vt:lpstr>Onion Routing Example:</vt:lpstr>
      <vt:lpstr>PowerPoint Presentation</vt:lpstr>
      <vt:lpstr>Web Shell</vt:lpstr>
      <vt:lpstr>PowerPoint Presentation</vt:lpstr>
      <vt:lpstr>Tracing Information on the Internet</vt:lpstr>
      <vt:lpstr>Tracing Information on the Internet</vt:lpstr>
      <vt:lpstr>DNS &amp; Reverse DNS</vt:lpstr>
      <vt:lpstr>Whois &amp; Reverse Whois</vt:lpstr>
      <vt:lpstr>PowerPoint Presentation</vt:lpstr>
      <vt:lpstr>Ping</vt:lpstr>
      <vt:lpstr>PowerPoint Presentation</vt:lpstr>
      <vt:lpstr>Portscan</vt:lpstr>
      <vt:lpstr>Traceroute</vt:lpstr>
      <vt:lpstr>PowerPoint Presentation</vt:lpstr>
      <vt:lpstr>IP Geolocation</vt:lpstr>
      <vt:lpstr>Collection Phases</vt:lpstr>
      <vt:lpstr>Collection Phase: Local Acquisition</vt:lpstr>
      <vt:lpstr>Collection Phase: Local Acquisition</vt:lpstr>
      <vt:lpstr>Browser Cache</vt:lpstr>
      <vt:lpstr>Messaging &amp; chats</vt:lpstr>
      <vt:lpstr>IoT</vt:lpstr>
      <vt:lpstr>Network Acquisition</vt:lpstr>
      <vt:lpstr>Remote Acquisition</vt:lpstr>
      <vt:lpstr>1. Web Server Logs</vt:lpstr>
      <vt:lpstr>PowerPoint Presentation</vt:lpstr>
      <vt:lpstr>2.Web Application Logs</vt:lpstr>
      <vt:lpstr>PowerPoint Presentation</vt:lpstr>
      <vt:lpstr>Cloud Services</vt:lpstr>
      <vt:lpstr>Open Source</vt:lpstr>
      <vt:lpstr>Open Source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Forensics</dc:title>
  <dc:creator>Kauser</dc:creator>
  <cp:lastModifiedBy>Sufiyan Usman</cp:lastModifiedBy>
  <cp:revision>45</cp:revision>
  <dcterms:created xsi:type="dcterms:W3CDTF">2019-02-07T18:10:13Z</dcterms:created>
  <dcterms:modified xsi:type="dcterms:W3CDTF">2019-02-15T04:59:11Z</dcterms:modified>
</cp:coreProperties>
</file>